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86" r:id="rId4"/>
    <p:sldId id="317" r:id="rId5"/>
    <p:sldId id="288" r:id="rId6"/>
    <p:sldId id="319" r:id="rId7"/>
    <p:sldId id="318" r:id="rId8"/>
    <p:sldId id="320" r:id="rId9"/>
    <p:sldId id="28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26667"/>
    <a:srgbClr val="0C1F3F"/>
    <a:srgbClr val="204080"/>
    <a:srgbClr val="386065"/>
    <a:srgbClr val="397FC2"/>
    <a:srgbClr val="8E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043" autoAdjust="0"/>
  </p:normalViewPr>
  <p:slideViewPr>
    <p:cSldViewPr snapToGrid="0">
      <p:cViewPr varScale="1">
        <p:scale>
          <a:sx n="61" d="100"/>
          <a:sy n="61" d="100"/>
        </p:scale>
        <p:origin x="18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FCCDD5-6306-4D0B-9A3B-D6B4F3EB60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55256-DA61-4455-86EC-9647C530F4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4F57D6-391D-468D-B54A-E48D60F5115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BD38C-2FD1-4CA6-8359-7EE3025306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300F-06CC-4EDE-B7BE-AEC12BA73D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553892-F861-4B5C-B563-4D1D8E923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0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DAE70C-9567-4E64-8782-EEA392740BA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29A834-338A-4161-913E-57D19BA2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4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name is …</a:t>
            </a:r>
          </a:p>
          <a:p>
            <a:r>
              <a:rPr lang="en-US" dirty="0"/>
              <a:t>-	Review of Prior Bridge Replacement NEPA work</a:t>
            </a:r>
          </a:p>
          <a:p>
            <a:r>
              <a:rPr lang="en-US" dirty="0"/>
              <a:t>-	2017 Oregon Legislature’s Transportation Plan</a:t>
            </a:r>
          </a:p>
          <a:p>
            <a:r>
              <a:rPr lang="en-US" dirty="0"/>
              <a:t>-	NEPA Working Group</a:t>
            </a:r>
          </a:p>
          <a:p>
            <a:r>
              <a:rPr lang="en-US" dirty="0"/>
              <a:t>-	Long Term Conceptual Schedule</a:t>
            </a:r>
          </a:p>
          <a:p>
            <a:r>
              <a:rPr lang="en-US" dirty="0"/>
              <a:t>-	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9A834-338A-4161-913E-57D19BA2FB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6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the National Environmental Protection Act (NEPA). 1972</a:t>
            </a:r>
          </a:p>
          <a:p>
            <a:r>
              <a:rPr lang="en-US" dirty="0"/>
              <a:t>Working began in 1999 back in the day of earmarks through Washington state congressional earmarks funneled through the SW Wash. Regional Transportation Council (RTC)</a:t>
            </a:r>
          </a:p>
          <a:p>
            <a:r>
              <a:rPr lang="en-US" dirty="0"/>
              <a:t>A Draft Environmental Impact Statement (DEIS) was completed in 2003)</a:t>
            </a:r>
          </a:p>
          <a:p>
            <a:r>
              <a:rPr lang="en-US" dirty="0"/>
              <a:t>Feasibility Study in 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9A834-338A-4161-913E-57D19BA2FB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Removes lift span and increases vertical clearance to 80’</a:t>
            </a:r>
          </a:p>
          <a:p>
            <a:r>
              <a:rPr lang="en-US" dirty="0"/>
              <a:t>12’ pedestrian/bike lane on west side of bridge with viewing points.</a:t>
            </a:r>
          </a:p>
          <a:p>
            <a:r>
              <a:rPr lang="en-US" dirty="0"/>
              <a:t>Addition of storm water collection system.</a:t>
            </a:r>
          </a:p>
          <a:p>
            <a:r>
              <a:rPr lang="en-US" dirty="0"/>
              <a:t>Two 12’ travel lanes; 8’ shoulders</a:t>
            </a:r>
          </a:p>
          <a:p>
            <a:r>
              <a:rPr lang="en-US" dirty="0"/>
              <a:t>NSA design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9A834-338A-4161-913E-57D19BA2FB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HB2750 P3 Rules</a:t>
            </a:r>
          </a:p>
          <a:p>
            <a:r>
              <a:rPr lang="en-US" dirty="0"/>
              <a:t>Rules are administrative in nature</a:t>
            </a:r>
          </a:p>
          <a:p>
            <a:r>
              <a:rPr lang="en-US" dirty="0"/>
              <a:t>Created in case a P3 is warranted</a:t>
            </a:r>
          </a:p>
          <a:p>
            <a:r>
              <a:rPr lang="en-US" dirty="0"/>
              <a:t>Actual criteria and details of a P3 would be developed at a later time once financing has been studied</a:t>
            </a:r>
          </a:p>
          <a:p>
            <a:endParaRPr lang="en-US" dirty="0"/>
          </a:p>
          <a:p>
            <a:r>
              <a:rPr lang="en-US" dirty="0"/>
              <a:t>HB2017 – </a:t>
            </a:r>
          </a:p>
          <a:p>
            <a:r>
              <a:rPr lang="en-US" dirty="0"/>
              <a:t>Picks up where RTC funding ended in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9A834-338A-4161-913E-57D19BA2FB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NEPA process being focused on transparency</a:t>
            </a:r>
          </a:p>
          <a:p>
            <a:r>
              <a:rPr lang="en-US" dirty="0"/>
              <a:t>Opportunities for public involvement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9A834-338A-4161-913E-57D19BA2FB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2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EIS WG is one of several community engagement strategies.</a:t>
            </a:r>
          </a:p>
          <a:p>
            <a:r>
              <a:rPr lang="en-US" dirty="0"/>
              <a:t>Will meet about once a quarter.</a:t>
            </a:r>
          </a:p>
          <a:p>
            <a:r>
              <a:rPr lang="en-US" dirty="0"/>
              <a:t>Feedback loop</a:t>
            </a:r>
          </a:p>
          <a:p>
            <a:r>
              <a:rPr lang="en-US" dirty="0"/>
              <a:t>Charter is on the WG’s webpage / general agendas have been projected through the end of the project December 2020</a:t>
            </a:r>
          </a:p>
          <a:p>
            <a:endParaRPr lang="en-US" dirty="0"/>
          </a:p>
          <a:p>
            <a:r>
              <a:rPr lang="en-US" dirty="0"/>
              <a:t>Next meeting is Feb. 21 in White Salmon 4-6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9A834-338A-4161-913E-57D19BA2FB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7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b="1" i="0" baseline="0" dirty="0">
                <a:latin typeface="Arial Narrow"/>
              </a:rPr>
              <a:t>PHASE 2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Financial Plan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Evaluate Ownership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Develop Governance Structure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Level 2 Traffic &amp; Revenue (T&amp;R) Study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BUDGET: $20M (with Phase 3 &amp; 4)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DURATION: 24 months</a:t>
            </a:r>
          </a:p>
          <a:p>
            <a:pPr marL="171450" indent="-171450">
              <a:buFont typeface="Arial"/>
              <a:buChar char="•"/>
            </a:pPr>
            <a:endParaRPr lang="en-US" sz="1200" b="1" i="0" baseline="0" dirty="0">
              <a:latin typeface="Arial Narrow"/>
            </a:endParaRPr>
          </a:p>
          <a:p>
            <a:pPr marL="0" indent="0">
              <a:buFont typeface="Arial"/>
              <a:buNone/>
            </a:pPr>
            <a:r>
              <a:rPr lang="en-US" sz="1200" b="1" i="0" baseline="0" dirty="0">
                <a:latin typeface="Arial Narrow"/>
              </a:rPr>
              <a:t>PHASE 3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dirty="0">
                <a:latin typeface="Arial Narrow"/>
              </a:rPr>
              <a:t>Governance Established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Oregon/Washington State Legislation Pursued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Level 3 T&amp;R Study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Grant/Loan Applications Submitted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BUDGET: $20M (with Phase 2 &amp; 4)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DURATION: 18 months</a:t>
            </a:r>
            <a:endParaRPr lang="en-US" sz="1200" b="1" i="0" dirty="0">
              <a:latin typeface="Arial Narrow"/>
            </a:endParaRPr>
          </a:p>
          <a:p>
            <a:pPr marL="0" indent="0">
              <a:buFont typeface="Arial"/>
              <a:buNone/>
            </a:pPr>
            <a:endParaRPr lang="en-US" sz="1200" b="1" i="0" baseline="0" dirty="0">
              <a:latin typeface="Arial Narrow"/>
            </a:endParaRPr>
          </a:p>
          <a:p>
            <a:pPr marL="0" indent="0">
              <a:buFont typeface="Arial"/>
              <a:buNone/>
            </a:pPr>
            <a:r>
              <a:rPr lang="en-US" sz="1200" b="1" i="0" baseline="0" dirty="0">
                <a:latin typeface="Arial Narrow"/>
              </a:rPr>
              <a:t>PHASE 4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dirty="0">
                <a:latin typeface="Arial Narrow"/>
              </a:rPr>
              <a:t>Finalize Permits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Finalize Engineering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Pre-Construction Contract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Establish New Toll Structure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BUDGET: $20M (with Phase 2 &amp; 3)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DURATION: 15 months</a:t>
            </a:r>
            <a:endParaRPr lang="en-US" sz="1200" b="1" i="0" dirty="0">
              <a:latin typeface="Arial Narrow"/>
            </a:endParaRPr>
          </a:p>
          <a:p>
            <a:pPr marL="0" indent="0">
              <a:buFont typeface="Arial"/>
              <a:buNone/>
            </a:pPr>
            <a:endParaRPr lang="en-US" sz="1200" b="1" i="0" baseline="0" dirty="0">
              <a:latin typeface="Arial Narrow"/>
            </a:endParaRPr>
          </a:p>
          <a:p>
            <a:pPr marL="0" indent="0">
              <a:buFont typeface="Arial"/>
              <a:buNone/>
            </a:pPr>
            <a:r>
              <a:rPr lang="en-US" sz="1200" b="1" i="0" baseline="0" dirty="0">
                <a:latin typeface="Arial Narrow"/>
              </a:rPr>
              <a:t>PHASE 5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dirty="0">
                <a:latin typeface="Arial Narrow"/>
              </a:rPr>
              <a:t>Risk Spread Amongst Partners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Operations &amp; Maintenance Plan Developed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Construction Contract Awarded and Managed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BUDGET: $260M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baseline="0" dirty="0">
                <a:latin typeface="Arial Narrow"/>
              </a:rPr>
              <a:t>DURATION: 39 months</a:t>
            </a:r>
            <a:endParaRPr lang="en-US" sz="1200" b="1" i="0" dirty="0">
              <a:latin typeface="Arial Narrow"/>
            </a:endParaRPr>
          </a:p>
          <a:p>
            <a:pPr marL="0" indent="0">
              <a:buFont typeface="Arial"/>
              <a:buNone/>
            </a:pPr>
            <a:endParaRPr lang="en-US" sz="1200" b="1" i="0" baseline="0" dirty="0"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9A834-338A-4161-913E-57D19BA2FB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D-6BE5-4658-B0B1-D9C9A4EA4BD2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9379-BCE9-4952-B9EC-33FA4C05487A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7DE4-43EC-489C-AD1B-EABABBE44F41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CEBF-3988-47D4-A280-2686A450B01D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8BB5-9DE1-46B7-A779-AFEE493485BE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0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B08B-970A-46B9-8AF9-654761D90337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5A21-DF88-41EA-9FB3-A35743847DF7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8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AC8-C711-4A3A-B74A-0E62E3C2821B}" type="datetime1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80E0-EAD2-4628-AE37-36780CF6F554}" type="datetime1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C5DA-7394-48B7-829F-0988CD02D12B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4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83E9-F0EC-4F18-BAD7-5876BC85BF2D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3542B-DD16-4049-BAC8-60A8BEDF6847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1EE6C-38CD-44A2-840B-BB93E31A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greenwood@portofhoodriver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073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Hood River City Council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15698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3576C0"/>
                </a:solidFill>
              </a:rPr>
              <a:t>February </a:t>
            </a:r>
            <a:r>
              <a:rPr lang="en-US" sz="2000" dirty="0">
                <a:solidFill>
                  <a:srgbClr val="3576C0"/>
                </a:solidFill>
              </a:rPr>
              <a:t>25, 2019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E7C8E8-716F-46FB-AB87-3C78D6E4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95" y="307731"/>
            <a:ext cx="7106910" cy="39976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2B20C-F381-4A07-A586-1D8BC421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E1EE6C-38CD-44A2-840B-BB93E31A7890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2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A72981-4352-4C9D-BF6F-C0F8F01C3984}"/>
              </a:ext>
            </a:extLst>
          </p:cNvPr>
          <p:cNvSpPr/>
          <p:nvPr/>
        </p:nvSpPr>
        <p:spPr>
          <a:xfrm>
            <a:off x="0" y="627564"/>
            <a:ext cx="6467867" cy="1325563"/>
          </a:xfrm>
          <a:prstGeom prst="rect">
            <a:avLst/>
          </a:prstGeom>
          <a:solidFill>
            <a:srgbClr val="32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429" y="2278173"/>
            <a:ext cx="7474171" cy="420427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Review of Prior Bridge Replacement NEPA work</a:t>
            </a:r>
          </a:p>
          <a:p>
            <a:r>
              <a:rPr lang="en-US" sz="2400" dirty="0"/>
              <a:t>2017 Oregon Legislature’s Transportation Plan</a:t>
            </a:r>
          </a:p>
          <a:p>
            <a:r>
              <a:rPr lang="en-US" sz="2400" dirty="0"/>
              <a:t>Environmental Impact Statement Working Group (WG)</a:t>
            </a:r>
          </a:p>
          <a:p>
            <a:r>
              <a:rPr lang="en-US" sz="2400" dirty="0"/>
              <a:t>Long Term Conceptual Schedule</a:t>
            </a:r>
          </a:p>
          <a:p>
            <a:r>
              <a:rPr lang="en-US" sz="2400" dirty="0"/>
              <a:t>Conclusion</a:t>
            </a:r>
          </a:p>
          <a:p>
            <a:endParaRPr lang="en-US" sz="17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86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57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178CE-E72B-4CA5-B067-D97859715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17788"/>
            <a:ext cx="1462088" cy="82242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6B8CC-033B-4A9A-BE50-598250AE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E1EE6C-38CD-44A2-840B-BB93E31A7890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7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65494D-7035-443B-BAE0-3F6A007CA941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2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Review of Prior NEPA Work (1999-2010)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58D87-A5F1-4B0C-B307-AB90E1B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15E1EE6C-38CD-44A2-840B-BB93E31A789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6D54C-FA56-46FC-BB25-8FECB4A5A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1" y="5716488"/>
            <a:ext cx="1462088" cy="822424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576AA45-9E04-4792-A261-5A9D18B02E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5779" r="4114" b="44074"/>
          <a:stretch/>
        </p:blipFill>
        <p:spPr>
          <a:xfrm>
            <a:off x="142608" y="1419015"/>
            <a:ext cx="11788031" cy="52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1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65494D-7035-443B-BAE0-3F6A007CA941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2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Preliminary Preferred Alternative (2011)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58D87-A5F1-4B0C-B307-AB90E1B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15E1EE6C-38CD-44A2-840B-BB93E31A7890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 group of people walking down a highway&#10;&#10;Description generated with high confidence">
            <a:extLst>
              <a:ext uri="{FF2B5EF4-FFF2-40B4-BE49-F238E27FC236}">
                <a16:creationId xmlns:a16="http://schemas.microsoft.com/office/drawing/2014/main" id="{9C5A2508-D5CB-444F-84A4-742E09801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17326"/>
          <a:stretch/>
        </p:blipFill>
        <p:spPr>
          <a:xfrm>
            <a:off x="1004044" y="1187532"/>
            <a:ext cx="10150833" cy="497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6D54C-FA56-46FC-BB25-8FECB4A5A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1" y="5716488"/>
            <a:ext cx="1462088" cy="8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4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65494D-7035-443B-BAE0-3F6A007CA941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2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2017 Oregon Transportation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917"/>
            <a:ext cx="10515600" cy="4645046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HB2750 – P3 Rules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Allows for Public Private Partnerships (P3s) to be considered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Requires administrative rules to be developed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Rules completed June 5, 2018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HB2017 - $5M NEPA Completion</a:t>
            </a:r>
          </a:p>
          <a:p>
            <a:pPr marL="0" indent="0">
              <a:buNone/>
            </a:pPr>
            <a:r>
              <a:rPr lang="en-US" sz="2000" dirty="0"/>
              <a:t>With the assistance of State Sen. Chuck Thomsen, the Port received a significant appropriation to complete the NEPA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 bi-state evaluation committee scored NEPA proposals and recommended selection of WSP USA Inc..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WSP began work in August on a 30-month contract to complete the NEPA process by December 2020.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Final EIS/Record of Decision (ROD) clears the project for federal funding and authority, but does not include permits or significant engineering.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58D87-A5F1-4B0C-B307-AB90E1B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15E1EE6C-38CD-44A2-840B-BB93E31A789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6D54C-FA56-46FC-BB25-8FECB4A5A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1" y="5716488"/>
            <a:ext cx="1462088" cy="8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2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65494D-7035-443B-BAE0-3F6A007CA941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2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Environmental Review Process Schedule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58D87-A5F1-4B0C-B307-AB90E1B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15E1EE6C-38CD-44A2-840B-BB93E31A7890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1AF0EE0-9157-49EB-BDA2-9902F9CA0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7392" r="52088" b="60467"/>
          <a:stretch/>
        </p:blipFill>
        <p:spPr>
          <a:xfrm>
            <a:off x="1402039" y="1496297"/>
            <a:ext cx="10355226" cy="4657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6D54C-FA56-46FC-BB25-8FECB4A5A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1" y="5716488"/>
            <a:ext cx="1462088" cy="8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65494D-7035-443B-BAE0-3F6A007CA941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2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EIS Working Group (EISWG)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917"/>
            <a:ext cx="10515600" cy="464504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Hood River County, Rich McBride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Klickitat County, Rex Johnston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City of Hood River, open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City of White Salmon, David </a:t>
            </a:r>
            <a:r>
              <a:rPr lang="en-US" sz="1800" dirty="0" err="1"/>
              <a:t>Poucher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City of Bingen, Betty Barnes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Col. River Gorge Commission, Lorrie </a:t>
            </a:r>
            <a:r>
              <a:rPr lang="en-US" sz="1800" dirty="0" err="1"/>
              <a:t>deKay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Port of Klickitat, Wayne </a:t>
            </a:r>
            <a:r>
              <a:rPr lang="en-US" sz="1800" dirty="0" err="1"/>
              <a:t>Vinyard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Port of Hood River, Brian Shortt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ACT Reg. 1, Jon Davies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SW RTC, Matt Ransom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THE EISWG WILL…</a:t>
            </a:r>
          </a:p>
          <a:p>
            <a:pPr marL="0" indent="0">
              <a:buNone/>
            </a:pPr>
            <a:r>
              <a:rPr lang="en-US" sz="1800" dirty="0"/>
              <a:t>Receive information from NEPA consultants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Review prior studies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Engineering assumptions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Project timelines and budgets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Review needed permits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Mitigation Requirements</a:t>
            </a:r>
          </a:p>
          <a:p>
            <a:pPr marL="0" indent="0">
              <a:buNone/>
            </a:pPr>
            <a:r>
              <a:rPr lang="en-US" sz="1800" dirty="0"/>
              <a:t>Provide feedback loop between consultants and constituents</a:t>
            </a:r>
          </a:p>
          <a:p>
            <a:pPr marL="0" indent="0">
              <a:buNone/>
            </a:pPr>
            <a:r>
              <a:rPr lang="en-US" sz="1800" dirty="0"/>
              <a:t>Will not be discussing the future operation and control of the bridge or setting tolls for a future bridge</a:t>
            </a:r>
          </a:p>
          <a:p>
            <a:pPr marL="0" indent="0">
              <a:buNone/>
            </a:pPr>
            <a:r>
              <a:rPr lang="en-US" sz="1800" dirty="0"/>
              <a:t>Next meeting: Thurs., Feb. 21, 4-6pm, White Salmon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58D87-A5F1-4B0C-B307-AB90E1B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15E1EE6C-38CD-44A2-840B-BB93E31A789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6D54C-FA56-46FC-BB25-8FECB4A5A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1" y="5716488"/>
            <a:ext cx="1462088" cy="8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65494D-7035-443B-BAE0-3F6A007CA941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2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Long Term Conceptual Schedule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58D87-A5F1-4B0C-B307-AB90E1B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15E1EE6C-38CD-44A2-840B-BB93E31A789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6D54C-FA56-46FC-BB25-8FECB4A5A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1" y="5716488"/>
            <a:ext cx="1462088" cy="822424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856E2AF-BCB5-4C27-8FF5-98899E952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4653" r="14897" b="60496"/>
          <a:stretch/>
        </p:blipFill>
        <p:spPr>
          <a:xfrm>
            <a:off x="378371" y="1419014"/>
            <a:ext cx="11552267" cy="39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9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725106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Thank you!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CB442-91D6-4271-AD1B-0AEA08CFE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185609"/>
            <a:ext cx="11496821" cy="22418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0BA5F-FCF9-4099-9AF0-9C191258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5E1EE6C-38CD-44A2-840B-BB93E31A7890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02739-AA34-4CE9-979B-0E9512C6BDA2}"/>
              </a:ext>
            </a:extLst>
          </p:cNvPr>
          <p:cNvSpPr txBox="1"/>
          <p:nvPr/>
        </p:nvSpPr>
        <p:spPr>
          <a:xfrm>
            <a:off x="7071441" y="659887"/>
            <a:ext cx="4745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Kevin Greenwood</a:t>
            </a:r>
          </a:p>
          <a:p>
            <a:pPr algn="r"/>
            <a:r>
              <a:rPr lang="en-US" b="1" dirty="0"/>
              <a:t>Bridge Replacement Project Director</a:t>
            </a:r>
          </a:p>
          <a:p>
            <a:pPr algn="r"/>
            <a:r>
              <a:rPr lang="en-US" b="1" dirty="0"/>
              <a:t>Port of Hood River</a:t>
            </a:r>
          </a:p>
          <a:p>
            <a:pPr algn="r"/>
            <a:r>
              <a:rPr lang="en-US" b="1" dirty="0">
                <a:hlinkClick r:id="rId3"/>
              </a:rPr>
              <a:t>kgreenwood@portofhoodriver.com</a:t>
            </a:r>
            <a:endParaRPr lang="en-US" b="1" dirty="0"/>
          </a:p>
          <a:p>
            <a:pPr algn="r"/>
            <a:r>
              <a:rPr lang="en-US" b="1" dirty="0"/>
              <a:t>(541) 436-0797</a:t>
            </a:r>
          </a:p>
        </p:txBody>
      </p:sp>
    </p:spTree>
    <p:extLst>
      <p:ext uri="{BB962C8B-B14F-4D97-AF65-F5344CB8AC3E}">
        <p14:creationId xmlns:p14="http://schemas.microsoft.com/office/powerpoint/2010/main" val="172760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678</Words>
  <Application>Microsoft Office PowerPoint</Application>
  <PresentationFormat>Widescreen</PresentationFormat>
  <Paragraphs>134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Wingdings</vt:lpstr>
      <vt:lpstr>Office Theme</vt:lpstr>
      <vt:lpstr>Hood River City Council Meeting</vt:lpstr>
      <vt:lpstr>Intro</vt:lpstr>
      <vt:lpstr> Review of Prior NEPA Work (1999-2010)</vt:lpstr>
      <vt:lpstr> Preliminary Preferred Alternative (2011)</vt:lpstr>
      <vt:lpstr>2017 Oregon Transportation Bill</vt:lpstr>
      <vt:lpstr>Environmental Review Process Schedule</vt:lpstr>
      <vt:lpstr> EIS Working Group (EISWG)</vt:lpstr>
      <vt:lpstr>Long Term Conceptual Schedule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 Working Group</dc:title>
  <dc:creator>Anne Pressentin</dc:creator>
  <cp:lastModifiedBy>Kevin Greenwood</cp:lastModifiedBy>
  <cp:revision>28</cp:revision>
  <cp:lastPrinted>2019-02-05T23:49:28Z</cp:lastPrinted>
  <dcterms:created xsi:type="dcterms:W3CDTF">2018-11-06T20:44:35Z</dcterms:created>
  <dcterms:modified xsi:type="dcterms:W3CDTF">2019-05-20T16:38:40Z</dcterms:modified>
</cp:coreProperties>
</file>