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460" r:id="rId1"/>
  </p:sldMasterIdLst>
  <p:notesMasterIdLst>
    <p:notesMasterId r:id="rId15"/>
  </p:notesMasterIdLst>
  <p:sldIdLst>
    <p:sldId id="535" r:id="rId2"/>
    <p:sldId id="537" r:id="rId3"/>
    <p:sldId id="600" r:id="rId4"/>
    <p:sldId id="601" r:id="rId5"/>
    <p:sldId id="605" r:id="rId6"/>
    <p:sldId id="542" r:id="rId7"/>
    <p:sldId id="556" r:id="rId8"/>
    <p:sldId id="602" r:id="rId9"/>
    <p:sldId id="603" r:id="rId10"/>
    <p:sldId id="604" r:id="rId11"/>
    <p:sldId id="553" r:id="rId12"/>
    <p:sldId id="543" r:id="rId13"/>
    <p:sldId id="548" r:id="rId14"/>
  </p:sldIdLst>
  <p:sldSz cx="9144000" cy="6858000" type="screen4x3"/>
  <p:notesSz cx="7077075" cy="93932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06" autoAdjust="0"/>
    <p:restoredTop sz="94660"/>
  </p:normalViewPr>
  <p:slideViewPr>
    <p:cSldViewPr>
      <p:cViewPr varScale="1">
        <p:scale>
          <a:sx n="88" d="100"/>
          <a:sy n="88" d="100"/>
        </p:scale>
        <p:origin x="16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4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F9014A7-452C-4608-9D4A-0FB398B62EA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69900"/>
          </a:xfrm>
          <a:prstGeom prst="rect">
            <a:avLst/>
          </a:prstGeom>
        </p:spPr>
        <p:txBody>
          <a:bodyPr vert="horz" lIns="94110" tIns="47055" rIns="94110" bIns="4705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2256EC-86E4-4C04-B965-081B89FCF84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4008438" y="0"/>
            <a:ext cx="3067050" cy="469900"/>
          </a:xfrm>
          <a:prstGeom prst="rect">
            <a:avLst/>
          </a:prstGeom>
        </p:spPr>
        <p:txBody>
          <a:bodyPr vert="horz" lIns="94110" tIns="47055" rIns="94110" bIns="4705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944E780-6132-472A-9B4F-9857AEA02F08}" type="datetimeFigureOut">
              <a:rPr lang="en-US"/>
              <a:pPr>
                <a:defRPr/>
              </a:pPr>
              <a:t>5/20/2019</a:t>
            </a:fld>
            <a:endParaRPr lang="en-US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0EF8C576-45C6-4A83-90AC-12D7D68A5EF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704850"/>
            <a:ext cx="4695825" cy="35226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110" tIns="47055" rIns="94110" bIns="47055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B317F7E-52CC-4814-BFF4-1E36A983BD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8025" y="4462463"/>
            <a:ext cx="5661025" cy="4225925"/>
          </a:xfrm>
          <a:prstGeom prst="rect">
            <a:avLst/>
          </a:prstGeom>
        </p:spPr>
        <p:txBody>
          <a:bodyPr vert="horz" lIns="94110" tIns="47055" rIns="94110" bIns="47055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4342CC-55C8-44AD-93EE-DAA933D5E6A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921750"/>
            <a:ext cx="3067050" cy="469900"/>
          </a:xfrm>
          <a:prstGeom prst="rect">
            <a:avLst/>
          </a:prstGeom>
        </p:spPr>
        <p:txBody>
          <a:bodyPr vert="horz" lIns="94110" tIns="47055" rIns="94110" bIns="4705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939EEE-4D41-441E-827D-8B9287738D1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4008438" y="8921750"/>
            <a:ext cx="3067050" cy="469900"/>
          </a:xfrm>
          <a:prstGeom prst="rect">
            <a:avLst/>
          </a:prstGeom>
        </p:spPr>
        <p:txBody>
          <a:bodyPr vert="horz" wrap="square" lIns="94110" tIns="47055" rIns="94110" bIns="4705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5E11202F-ACEC-4B71-9B21-BBE63A57790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>
            <a:extLst>
              <a:ext uri="{FF2B5EF4-FFF2-40B4-BE49-F238E27FC236}">
                <a16:creationId xmlns:a16="http://schemas.microsoft.com/office/drawing/2014/main" id="{A12D6159-CCF9-4EFD-A574-4A0F578D2EA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>
            <a:extLst>
              <a:ext uri="{FF2B5EF4-FFF2-40B4-BE49-F238E27FC236}">
                <a16:creationId xmlns:a16="http://schemas.microsoft.com/office/drawing/2014/main" id="{F600983C-F587-482E-9C64-11D1DD49AC8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7652" name="Slide Number Placeholder 3">
            <a:extLst>
              <a:ext uri="{FF2B5EF4-FFF2-40B4-BE49-F238E27FC236}">
                <a16:creationId xmlns:a16="http://schemas.microsoft.com/office/drawing/2014/main" id="{9426298F-1619-4687-943B-7F3B2F5048B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7447115-54F9-4B8E-B32E-3C855B642AF7}" type="slidenum">
              <a:rPr lang="en-US" altLang="en-US">
                <a:latin typeface="Calibri" panose="020F0502020204030204" pitchFamily="34" charset="0"/>
              </a:rPr>
              <a:pPr eaLnBrk="1" hangingPunct="1"/>
              <a:t>1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ED707732-CADE-4E5F-A7C5-DF5EF0F1EFC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B07E358-F9C7-479F-8817-B0EDFF523AE2}" type="slidenum">
              <a:rPr lang="en-US" altLang="en-US">
                <a:latin typeface="Calibri" panose="020F0502020204030204" pitchFamily="34" charset="0"/>
              </a:rPr>
              <a:pPr eaLnBrk="1" hangingPunct="1"/>
              <a:t>2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5A3141C8-E58A-4A7C-8FFB-49F64D6CFFB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4B797064-62DE-4402-A5F4-AD30CE1A30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>
            <a:extLst>
              <a:ext uri="{FF2B5EF4-FFF2-40B4-BE49-F238E27FC236}">
                <a16:creationId xmlns:a16="http://schemas.microsoft.com/office/drawing/2014/main" id="{F057E200-8429-4E3F-BF79-92C0891152A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>
            <a:extLst>
              <a:ext uri="{FF2B5EF4-FFF2-40B4-BE49-F238E27FC236}">
                <a16:creationId xmlns:a16="http://schemas.microsoft.com/office/drawing/2014/main" id="{AAF5DE91-D096-4BB2-964B-24173EDB783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5844" name="Slide Number Placeholder 3">
            <a:extLst>
              <a:ext uri="{FF2B5EF4-FFF2-40B4-BE49-F238E27FC236}">
                <a16:creationId xmlns:a16="http://schemas.microsoft.com/office/drawing/2014/main" id="{F951A0E6-D84E-4E3D-B775-BD58235A762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B3FE9DA-6C7C-4222-95EB-24369CAF33BC}" type="slidenum">
              <a:rPr lang="en-US" altLang="en-US">
                <a:latin typeface="Calibri" panose="020F0502020204030204" pitchFamily="34" charset="0"/>
              </a:rPr>
              <a:pPr eaLnBrk="1" hangingPunct="1"/>
              <a:t>5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9848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>
            <a:extLst>
              <a:ext uri="{FF2B5EF4-FFF2-40B4-BE49-F238E27FC236}">
                <a16:creationId xmlns:a16="http://schemas.microsoft.com/office/drawing/2014/main" id="{94902E8D-F1A0-4AF0-8215-C66770C1B64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>
            <a:extLst>
              <a:ext uri="{FF2B5EF4-FFF2-40B4-BE49-F238E27FC236}">
                <a16:creationId xmlns:a16="http://schemas.microsoft.com/office/drawing/2014/main" id="{A69AB399-84B0-4CCF-97B9-AADA8DA26E2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4820" name="Slide Number Placeholder 3">
            <a:extLst>
              <a:ext uri="{FF2B5EF4-FFF2-40B4-BE49-F238E27FC236}">
                <a16:creationId xmlns:a16="http://schemas.microsoft.com/office/drawing/2014/main" id="{AE9B6D0B-FF6A-4A55-A3C1-5AC77010B10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556999A-9E12-481C-9FF5-B1FA7AD8C7C0}" type="slidenum">
              <a:rPr lang="en-US" altLang="en-US">
                <a:latin typeface="Calibri" panose="020F0502020204030204" pitchFamily="34" charset="0"/>
              </a:rPr>
              <a:pPr eaLnBrk="1" hangingPunct="1"/>
              <a:t>6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>
            <a:extLst>
              <a:ext uri="{FF2B5EF4-FFF2-40B4-BE49-F238E27FC236}">
                <a16:creationId xmlns:a16="http://schemas.microsoft.com/office/drawing/2014/main" id="{52D562A1-A6EE-4359-81A9-8DAB0B8506A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>
            <a:extLst>
              <a:ext uri="{FF2B5EF4-FFF2-40B4-BE49-F238E27FC236}">
                <a16:creationId xmlns:a16="http://schemas.microsoft.com/office/drawing/2014/main" id="{3E335415-D358-4C9A-B6D1-C1194B62F45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9092" name="Slide Number Placeholder 3">
            <a:extLst>
              <a:ext uri="{FF2B5EF4-FFF2-40B4-BE49-F238E27FC236}">
                <a16:creationId xmlns:a16="http://schemas.microsoft.com/office/drawing/2014/main" id="{1F2D434D-DD40-4036-93B7-26927C0CC59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F152CE4-A164-4D83-ACD5-4B3AF9C0CEEA}" type="slidenum">
              <a:rPr lang="en-US" altLang="en-US">
                <a:latin typeface="Calibri" panose="020F0502020204030204" pitchFamily="34" charset="0"/>
              </a:rPr>
              <a:pPr eaLnBrk="1" hangingPunct="1"/>
              <a:t>11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>
            <a:extLst>
              <a:ext uri="{FF2B5EF4-FFF2-40B4-BE49-F238E27FC236}">
                <a16:creationId xmlns:a16="http://schemas.microsoft.com/office/drawing/2014/main" id="{F057E200-8429-4E3F-BF79-92C0891152A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>
            <a:extLst>
              <a:ext uri="{FF2B5EF4-FFF2-40B4-BE49-F238E27FC236}">
                <a16:creationId xmlns:a16="http://schemas.microsoft.com/office/drawing/2014/main" id="{AAF5DE91-D096-4BB2-964B-24173EDB783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5844" name="Slide Number Placeholder 3">
            <a:extLst>
              <a:ext uri="{FF2B5EF4-FFF2-40B4-BE49-F238E27FC236}">
                <a16:creationId xmlns:a16="http://schemas.microsoft.com/office/drawing/2014/main" id="{F951A0E6-D84E-4E3D-B775-BD58235A762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B3FE9DA-6C7C-4222-95EB-24369CAF33BC}" type="slidenum">
              <a:rPr lang="en-US" altLang="en-US">
                <a:latin typeface="Calibri" panose="020F0502020204030204" pitchFamily="34" charset="0"/>
              </a:rPr>
              <a:pPr eaLnBrk="1" hangingPunct="1"/>
              <a:t>12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>
            <a:extLst>
              <a:ext uri="{FF2B5EF4-FFF2-40B4-BE49-F238E27FC236}">
                <a16:creationId xmlns:a16="http://schemas.microsoft.com/office/drawing/2014/main" id="{654E8AF5-CB80-4856-B403-B5D287C89CB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>
            <a:extLst>
              <a:ext uri="{FF2B5EF4-FFF2-40B4-BE49-F238E27FC236}">
                <a16:creationId xmlns:a16="http://schemas.microsoft.com/office/drawing/2014/main" id="{69DBDE80-AB47-4E70-8BBB-BAC00D158C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9156" name="Slide Number Placeholder 3">
            <a:extLst>
              <a:ext uri="{FF2B5EF4-FFF2-40B4-BE49-F238E27FC236}">
                <a16:creationId xmlns:a16="http://schemas.microsoft.com/office/drawing/2014/main" id="{30E91AAF-66E0-4846-85B0-70A9A280E28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313434C-A847-476F-9765-050245616796}" type="slidenum">
              <a:rPr lang="en-US" altLang="en-US">
                <a:latin typeface="Calibri" panose="020F0502020204030204" pitchFamily="34" charset="0"/>
              </a:rPr>
              <a:pPr eaLnBrk="1" hangingPunct="1"/>
              <a:t>13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D80A54-972E-4906-9B1D-378519526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5/1/2014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F00D21-0D9A-4AC1-9AEC-6F5C42D8D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Clary Consulting Company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7E7ECC-B28F-4418-AEFA-E24B9DC66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82D24B-C7D3-4016-A2AD-B0D2558B7A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4308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901A5C-FB98-4CF3-8E28-155017A72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5/1/2014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B493D2-58B4-48AC-A2BE-6ECE010D4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Clary Consulting Company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A74A18-A07A-4767-B1BC-D789E64BD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71A0A7-3BE1-4194-A098-1ED56BF5A5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7359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15CB25-B4DB-47A6-BEDD-35FF6232B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5/1/2014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180B50-9719-46B6-856F-16F684667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Clary Consulting Company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674EFA-43FC-4EF5-974C-9AA41C4C0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F8ACC0-26C2-4843-B9CB-94EB111AACF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3829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F4B364-263E-4306-932B-055F3A007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5/1/2014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FED002-A14F-4A7F-8257-311FCBD96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Clary Consulting Company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BFA443-6670-42C3-A99D-63FEBBC5A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DDC13C-8173-4F29-AABD-30C887019A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8451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D30318-FF50-4DD4-8D5A-F9BF34A40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5/1/2014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F287D9-5228-4174-A2A1-63F1FF3D1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Clary Consulting Company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313D14-695E-407E-A2D0-066CD4317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8CF250-A59E-4A97-BD53-7DBFD228818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3250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DD31CED-1F86-40FA-978D-070061D1E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5/1/2014</a:t>
            </a:r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F0F47B1-5595-423D-88D1-23115B535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Clary Consulting Company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20AC33D-838C-4CF0-B6B2-312425A48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336921-8E19-48D0-B090-C3DE80AE9C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7387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AAB0B0F-B8B4-4586-AA6E-0FA3EF42E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5/1/2014</a:t>
            </a:r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B6AE474-1258-41AE-A93A-D425A485E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Clary Consulting Company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B57ECC7-210C-4FFD-8287-CE3C18388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89520E-8201-4721-A40F-294EE44771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6543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352B99EE-0DAA-4184-935C-EFC18DE2E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5/1/2014</a:t>
            </a:r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1380B8A-9715-46F2-A071-331B19654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Clary Consulting Company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6A1682B-5E6F-48AF-BD10-9CB775564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6E905D-A07F-44DD-975A-54D60CB171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5372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901A4E00-7D6B-41BE-9B8B-86E4DCDD5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5/1/2014</a:t>
            </a:r>
            <a:endParaRPr lang="en-US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92119CE-0DB5-47AD-9CE9-63CDA10C9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Clary Consulting Company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0264C63-52CD-4C1C-BB10-A8B42F7D6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FC90E6-EF53-4AF3-B14B-EF7C8D3C969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9948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73F5339-C1E5-44B6-A074-452028F08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5/1/2014</a:t>
            </a:r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1BCD6E3-F8C2-4AD4-8776-76E66AB41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Clary Consulting Company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7D1C5BE-398E-4333-B426-19D0BDCC2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1FE2EE-CF20-4B78-A153-A312708F355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0629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CD51030-0BFB-42BE-9254-B1FC4FAB6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5/1/2014</a:t>
            </a:r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FB5F2FD-98CF-4E95-ADE3-4F082C5B2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Clary Consulting Company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BA6E8E4-62D0-49FC-AA5D-75E7701DC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EBCFA7-8D53-49AB-84F2-95148568A78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3017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C9BB2232-EEBC-4134-A565-8CDC414C33F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FA24A5D5-160E-4DDD-A1DE-1A59408296C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ED79F6-1103-4D23-AD51-12B2F67E83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5/1/2014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C426C3-65BF-446F-A74E-2A2F66847B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Clary Consulting Company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03AD29-7B4A-4B02-ADCD-92518B88E4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FFFF"/>
                </a:solidFill>
                <a:latin typeface="Calibri" panose="020F0502020204030204" pitchFamily="34" charset="0"/>
              </a:defRPr>
            </a:lvl1pPr>
          </a:lstStyle>
          <a:p>
            <a:fld id="{E4B59458-14C3-409F-9B62-7F188111544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461" r:id="rId1"/>
    <p:sldLayoutId id="2147484462" r:id="rId2"/>
    <p:sldLayoutId id="2147484463" r:id="rId3"/>
    <p:sldLayoutId id="2147484464" r:id="rId4"/>
    <p:sldLayoutId id="2147484465" r:id="rId5"/>
    <p:sldLayoutId id="2147484466" r:id="rId6"/>
    <p:sldLayoutId id="2147484467" r:id="rId7"/>
    <p:sldLayoutId id="2147484468" r:id="rId8"/>
    <p:sldLayoutId id="2147484469" r:id="rId9"/>
    <p:sldLayoutId id="2147484470" r:id="rId10"/>
    <p:sldLayoutId id="2147484471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1444A6-377E-49E5-8332-4A744EE0AA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772400" cy="23812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900" dirty="0">
                <a:solidFill>
                  <a:srgbClr val="FFFF00"/>
                </a:solidFill>
                <a:latin typeface="Arial Black" pitchFamily="34" charset="0"/>
              </a:rPr>
              <a:t>Overview of Project Delivery Options</a:t>
            </a:r>
            <a:br>
              <a:rPr lang="en-US" dirty="0">
                <a:solidFill>
                  <a:srgbClr val="FFFF00"/>
                </a:solidFill>
                <a:latin typeface="Arial Black" pitchFamily="34" charset="0"/>
              </a:rPr>
            </a:br>
            <a:br>
              <a:rPr lang="en-US" dirty="0">
                <a:solidFill>
                  <a:srgbClr val="FFFF00"/>
                </a:solidFill>
              </a:rPr>
            </a:b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269BD6-7A0A-4659-9B4B-D3065FBF81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276600"/>
            <a:ext cx="6400800" cy="914400"/>
          </a:xfrm>
        </p:spPr>
        <p:txBody>
          <a:bodyPr rtlCol="0">
            <a:normAutofit fontScale="55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sz="2800" b="1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Lowell R. Clary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January 18, 2018</a:t>
            </a:r>
            <a:endParaRPr lang="en-US" dirty="0"/>
          </a:p>
        </p:txBody>
      </p:sp>
      <p:pic>
        <p:nvPicPr>
          <p:cNvPr id="2053" name="Picture 5" descr="291709525832741139428741">
            <a:extLst>
              <a:ext uri="{FF2B5EF4-FFF2-40B4-BE49-F238E27FC236}">
                <a16:creationId xmlns:a16="http://schemas.microsoft.com/office/drawing/2014/main" id="{EC76DD63-B998-4BD3-8FEA-BE33220CA9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4925166"/>
            <a:ext cx="2438400" cy="13343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Port of Hood River">
            <a:extLst>
              <a:ext uri="{FF2B5EF4-FFF2-40B4-BE49-F238E27FC236}">
                <a16:creationId xmlns:a16="http://schemas.microsoft.com/office/drawing/2014/main" id="{EE85098A-E888-4369-8C87-F27AEF3EF9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495800"/>
            <a:ext cx="1828800" cy="1992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84A97C-5335-48AA-865A-BF9C668CA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</a:rPr>
              <a:t>P3 Project Delivery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8E3C75-8DCA-437C-9287-B15497B75E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Concession (Design-Build-Finance-Operate-Maintain-Tolls)</a:t>
            </a:r>
          </a:p>
          <a:p>
            <a:pPr lvl="1"/>
            <a:r>
              <a:rPr lang="en-US" dirty="0"/>
              <a:t>Owner design bridge to 10% to 40%, then best value proposal selected to design-build-finance-bridge-operates-maintains-manage tolls for bridge</a:t>
            </a:r>
          </a:p>
          <a:p>
            <a:pPr lvl="1"/>
            <a:r>
              <a:rPr lang="en-US" dirty="0"/>
              <a:t>Speeds up project delivery and max risk shift</a:t>
            </a:r>
          </a:p>
          <a:p>
            <a:pPr lvl="1"/>
            <a:r>
              <a:rPr lang="en-US" dirty="0"/>
              <a:t>Can be “fixed price proposal” developer responsible for changes not requested by Owner</a:t>
            </a:r>
          </a:p>
          <a:p>
            <a:pPr lvl="1"/>
            <a:r>
              <a:rPr lang="en-US" dirty="0"/>
              <a:t>Warranty on bridge work and developer takes risk of toll revenues for the term of the Concession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B9730D-11C4-40DD-B516-2689AFE47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Clary Consulting Company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B19AEF-FD42-4FAE-A721-C90BA05E4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DC13C-8173-4F29-AABD-30C887019AD7}" type="slidenum">
              <a:rPr lang="en-US" altLang="en-US" smtClean="0"/>
              <a:pPr/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840740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535867A5-8225-41D1-BCCD-66EDDABF0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>
                <a:solidFill>
                  <a:srgbClr val="FFFF00"/>
                </a:solidFill>
              </a:rPr>
              <a:t>Sharing of Risk</a:t>
            </a:r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275EDC9B-1F74-41A4-9CA6-D573AC8168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/>
          <a:lstStyle/>
          <a:p>
            <a:pPr eaLnBrk="1" hangingPunct="1"/>
            <a:r>
              <a:rPr lang="en-US" altLang="en-US" dirty="0"/>
              <a:t>The sharing of risk is a key benefit of P3s.</a:t>
            </a:r>
          </a:p>
          <a:p>
            <a:pPr eaLnBrk="1" hangingPunct="1"/>
            <a:r>
              <a:rPr lang="en-US" altLang="en-US" dirty="0"/>
              <a:t>The key is to balance the risk to the partner that can best manage/mitigate the risk.</a:t>
            </a:r>
          </a:p>
          <a:p>
            <a:pPr lvl="1" eaLnBrk="1" hangingPunct="1"/>
            <a:r>
              <a:rPr lang="en-US" altLang="en-US" dirty="0"/>
              <a:t>Environmental Clearances – public</a:t>
            </a:r>
          </a:p>
          <a:p>
            <a:pPr lvl="1" eaLnBrk="1" hangingPunct="1"/>
            <a:r>
              <a:rPr lang="en-US" altLang="en-US" dirty="0"/>
              <a:t>Right-of-Way – generally public, but can be private</a:t>
            </a:r>
          </a:p>
          <a:p>
            <a:pPr lvl="1" eaLnBrk="1" hangingPunct="1"/>
            <a:r>
              <a:rPr lang="en-US" altLang="en-US" dirty="0"/>
              <a:t>Design/Construction – private</a:t>
            </a:r>
          </a:p>
          <a:p>
            <a:pPr lvl="1" eaLnBrk="1" hangingPunct="1"/>
            <a:r>
              <a:rPr lang="en-US" altLang="en-US" dirty="0"/>
              <a:t>Permits – generally shared, but project specific</a:t>
            </a:r>
          </a:p>
          <a:p>
            <a:pPr lvl="1" eaLnBrk="1" hangingPunct="1"/>
            <a:r>
              <a:rPr lang="en-US" altLang="en-US" dirty="0"/>
              <a:t>Operations/Maintenance – private or public, depending on the goals of the project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F98D765-534B-4238-846D-EB9C7401E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Clary Consulting Company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98D490-1A66-4FB2-B3A4-6D262B0A3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9C9744F-6F5C-4680-A20E-8A6121F4670E}" type="slidenum">
              <a:rPr lang="en-US" altLang="en-US">
                <a:solidFill>
                  <a:srgbClr val="FFFFFF"/>
                </a:solidFill>
                <a:latin typeface="Calibri" panose="020F0502020204030204" pitchFamily="34" charset="0"/>
              </a:rPr>
              <a:pPr eaLnBrk="1" hangingPunct="1"/>
              <a:t>11</a:t>
            </a:fld>
            <a:endParaRPr lang="en-US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654345B4-9852-4229-9965-0C08CFAF4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>
                <a:solidFill>
                  <a:srgbClr val="FFFF00"/>
                </a:solidFill>
              </a:rPr>
              <a:t>What are the Benefits of P3?</a:t>
            </a:r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6599B6AA-7A58-42E3-9537-3CE0CF156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/>
          <a:lstStyle/>
          <a:p>
            <a:pPr eaLnBrk="1" hangingPunct="1"/>
            <a:r>
              <a:rPr lang="en-US" altLang="en-US" dirty="0"/>
              <a:t>Accelerate High Profile Projects</a:t>
            </a:r>
          </a:p>
          <a:p>
            <a:pPr eaLnBrk="1" hangingPunct="1"/>
            <a:r>
              <a:rPr lang="en-US" altLang="en-US" dirty="0"/>
              <a:t>Economic Stimulus/Jobs</a:t>
            </a:r>
          </a:p>
          <a:p>
            <a:pPr eaLnBrk="1" hangingPunct="1"/>
            <a:r>
              <a:rPr lang="en-US" altLang="en-US" dirty="0"/>
              <a:t>Private Sector Expertise</a:t>
            </a:r>
          </a:p>
          <a:p>
            <a:pPr eaLnBrk="1" hangingPunct="1"/>
            <a:r>
              <a:rPr lang="en-US" altLang="en-US" dirty="0"/>
              <a:t>Use “Others” Money</a:t>
            </a:r>
          </a:p>
          <a:p>
            <a:pPr eaLnBrk="1" hangingPunct="1"/>
            <a:r>
              <a:rPr lang="en-US" altLang="en-US" dirty="0"/>
              <a:t>Promote Innovation in Project Development and Delivery – Profit Motive</a:t>
            </a:r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A0785D-BA33-4ACE-9704-DBBFE8A56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Clary Consulting Company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7BA731-7DCF-49ED-BF8C-E50DD24D5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D9D6E8D-8D6E-49CD-B33E-8F41636C62B9}" type="slidenum">
              <a:rPr lang="en-US" altLang="en-US">
                <a:solidFill>
                  <a:srgbClr val="FFFFFF"/>
                </a:solidFill>
                <a:latin typeface="Calibri" panose="020F0502020204030204" pitchFamily="34" charset="0"/>
              </a:rPr>
              <a:pPr eaLnBrk="1" hangingPunct="1"/>
              <a:t>12</a:t>
            </a:fld>
            <a:endParaRPr lang="en-US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F374DD95-3429-41C2-8F52-4870F0CDE8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16162"/>
          </a:xfrm>
        </p:spPr>
        <p:txBody>
          <a:bodyPr/>
          <a:lstStyle/>
          <a:p>
            <a:pPr eaLnBrk="1" hangingPunct="1"/>
            <a:r>
              <a:rPr lang="en-US" altLang="en-US" sz="5400" b="1" dirty="0">
                <a:solidFill>
                  <a:srgbClr val="FFFF00"/>
                </a:solidFill>
              </a:rPr>
              <a:t>Questions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61C944-EE24-4F35-9CA1-98F9713F9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Clary Consulting Company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136FD1-6C0A-41E8-A0FD-E459999C3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A71F4D0-9B7C-434E-9535-E8C110A7AEBD}" type="slidenum">
              <a:rPr lang="en-US" altLang="en-US">
                <a:solidFill>
                  <a:srgbClr val="FFFFFF"/>
                </a:solidFill>
                <a:latin typeface="Calibri" panose="020F0502020204030204" pitchFamily="34" charset="0"/>
              </a:rPr>
              <a:pPr eaLnBrk="1" hangingPunct="1"/>
              <a:t>13</a:t>
            </a:fld>
            <a:endParaRPr lang="en-US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AE8C4C91-E8AF-447A-8CE3-059671CB19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7677150" cy="914400"/>
          </a:xfrm>
        </p:spPr>
        <p:txBody>
          <a:bodyPr/>
          <a:lstStyle/>
          <a:p>
            <a:pPr eaLnBrk="1" hangingPunct="1"/>
            <a:r>
              <a:rPr lang="en-US" altLang="en-US" b="1" dirty="0">
                <a:solidFill>
                  <a:srgbClr val="FFFF00"/>
                </a:solidFill>
              </a:rPr>
              <a:t>Project Delivery Approaches</a:t>
            </a:r>
          </a:p>
        </p:txBody>
      </p:sp>
      <p:sp>
        <p:nvSpPr>
          <p:cNvPr id="5123" name="Rectangle 33">
            <a:extLst>
              <a:ext uri="{FF2B5EF4-FFF2-40B4-BE49-F238E27FC236}">
                <a16:creationId xmlns:a16="http://schemas.microsoft.com/office/drawing/2014/main" id="{7F025716-AE46-421C-AE28-FF7A27F27C3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598" y="1250951"/>
            <a:ext cx="7467602" cy="5261291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600" dirty="0"/>
              <a:t>Design-Bid-Build (DBB), In-House Operate/Maintain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600" dirty="0"/>
              <a:t>Design-Build (DB), In-House Operate/Maintain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600" dirty="0"/>
              <a:t>Design-Build-Finance, In-House Operate/Maintain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600" dirty="0"/>
              <a:t>Design-Build-Operate-Maintain (DBOM), In-House Finance-Tolls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600" dirty="0"/>
              <a:t>Design-Build-Finance-Operate-Maintain (DBFOM), Availability Payment – In-House Tolls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600" dirty="0"/>
              <a:t>Concession (Design-Build-Finance-Operate-Maintain-Tolls)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600" dirty="0"/>
              <a:t>Long-Term Asset Lease/Sale 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endParaRPr lang="en-US" altLang="en-US" sz="1200" dirty="0"/>
          </a:p>
        </p:txBody>
      </p:sp>
      <p:sp>
        <p:nvSpPr>
          <p:cNvPr id="5125" name="AutoShape 3">
            <a:extLst>
              <a:ext uri="{FF2B5EF4-FFF2-40B4-BE49-F238E27FC236}">
                <a16:creationId xmlns:a16="http://schemas.microsoft.com/office/drawing/2014/main" id="{0F3A323E-3345-440C-A6F8-5ABD93B5A4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34155" y="1233250"/>
            <a:ext cx="838200" cy="4906963"/>
          </a:xfrm>
          <a:prstGeom prst="downArrow">
            <a:avLst>
              <a:gd name="adj1" fmla="val 45759"/>
              <a:gd name="adj2" fmla="val 16246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126" name="Text Box 4">
            <a:extLst>
              <a:ext uri="{FF2B5EF4-FFF2-40B4-BE49-F238E27FC236}">
                <a16:creationId xmlns:a16="http://schemas.microsoft.com/office/drawing/2014/main" id="{A7110176-87C3-4797-B84B-73B9FEF4757D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6213280" y="2990214"/>
            <a:ext cx="46799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</a:rPr>
              <a:t>Increasing Private Sector Role</a:t>
            </a:r>
          </a:p>
        </p:txBody>
      </p:sp>
      <p:sp>
        <p:nvSpPr>
          <p:cNvPr id="5140" name="AutoShape 18">
            <a:extLst>
              <a:ext uri="{FF2B5EF4-FFF2-40B4-BE49-F238E27FC236}">
                <a16:creationId xmlns:a16="http://schemas.microsoft.com/office/drawing/2014/main" id="{C71BFCB3-A10F-4C2D-98A1-A56744793D42}"/>
              </a:ext>
            </a:extLst>
          </p:cNvPr>
          <p:cNvSpPr>
            <a:spLocks/>
          </p:cNvSpPr>
          <p:nvPr/>
        </p:nvSpPr>
        <p:spPr bwMode="auto">
          <a:xfrm>
            <a:off x="7649368" y="4602162"/>
            <a:ext cx="351632" cy="1493837"/>
          </a:xfrm>
          <a:prstGeom prst="rightBrace">
            <a:avLst>
              <a:gd name="adj1" fmla="val 0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141" name="AutoShape 19">
            <a:extLst>
              <a:ext uri="{FF2B5EF4-FFF2-40B4-BE49-F238E27FC236}">
                <a16:creationId xmlns:a16="http://schemas.microsoft.com/office/drawing/2014/main" id="{944E1300-5B37-4380-A27B-5FE803C11886}"/>
              </a:ext>
            </a:extLst>
          </p:cNvPr>
          <p:cNvSpPr>
            <a:spLocks/>
          </p:cNvSpPr>
          <p:nvPr/>
        </p:nvSpPr>
        <p:spPr bwMode="auto">
          <a:xfrm>
            <a:off x="7600353" y="1275477"/>
            <a:ext cx="351631" cy="1287622"/>
          </a:xfrm>
          <a:prstGeom prst="rightBrace">
            <a:avLst>
              <a:gd name="adj1" fmla="val 20000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147" name="AutoShape 25">
            <a:extLst>
              <a:ext uri="{FF2B5EF4-FFF2-40B4-BE49-F238E27FC236}">
                <a16:creationId xmlns:a16="http://schemas.microsoft.com/office/drawing/2014/main" id="{33FDEF19-D425-4BD6-9B97-8D1B38D721E1}"/>
              </a:ext>
            </a:extLst>
          </p:cNvPr>
          <p:cNvSpPr>
            <a:spLocks/>
          </p:cNvSpPr>
          <p:nvPr/>
        </p:nvSpPr>
        <p:spPr bwMode="auto">
          <a:xfrm>
            <a:off x="7696200" y="2696051"/>
            <a:ext cx="159939" cy="1746645"/>
          </a:xfrm>
          <a:prstGeom prst="rightBrace">
            <a:avLst>
              <a:gd name="adj1" fmla="val 20000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298E49-DEBA-4A22-835E-78DA5F7CC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Clary Consulting Company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6D3D2E-015C-4685-A74C-2456189A6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835CE7E-2CCB-40D2-B0CF-3D0103432D59}" type="slidenum">
              <a:rPr lang="en-US" altLang="en-US">
                <a:solidFill>
                  <a:srgbClr val="FFFFFF"/>
                </a:solidFill>
                <a:latin typeface="Calibri" panose="020F0502020204030204" pitchFamily="34" charset="0"/>
              </a:rPr>
              <a:pPr eaLnBrk="1" hangingPunct="1"/>
              <a:t>2</a:t>
            </a:fld>
            <a:endParaRPr lang="en-US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84A97C-5335-48AA-865A-BF9C668CA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FFFF00"/>
                </a:solidFill>
              </a:rPr>
              <a:t>Traditional Project Delivery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8E3C75-8DCA-437C-9287-B15497B75E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Design-Bid-Build – In-House Operate/Maintain</a:t>
            </a:r>
          </a:p>
          <a:p>
            <a:pPr lvl="1"/>
            <a:r>
              <a:rPr lang="en-US" dirty="0"/>
              <a:t>Owner design to 100%, then bids and contractor builds bridge, Owner operates/maintains/sets tolls</a:t>
            </a:r>
          </a:p>
          <a:p>
            <a:pPr lvl="1"/>
            <a:r>
              <a:rPr lang="en-US" dirty="0"/>
              <a:t>Generally slowest delivery</a:t>
            </a:r>
          </a:p>
          <a:p>
            <a:pPr lvl="1"/>
            <a:r>
              <a:rPr lang="en-US" dirty="0"/>
              <a:t>Any changes in construction beyond 100% plans must be paid by Owner – increases bid cost</a:t>
            </a:r>
          </a:p>
          <a:p>
            <a:pPr lvl="1"/>
            <a:r>
              <a:rPr lang="en-US" dirty="0"/>
              <a:t>Warranty on bridge work is generally short (no more than 3 to 5 years)</a:t>
            </a:r>
          </a:p>
          <a:p>
            <a:pPr lvl="1"/>
            <a:r>
              <a:rPr lang="en-US" dirty="0"/>
              <a:t>Owner responsible for finance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B9730D-11C4-40DD-B516-2689AFE47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Clary Consulting Company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B19AEF-FD42-4FAE-A721-C90BA05E4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DC13C-8173-4F29-AABD-30C887019AD7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9797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84A97C-5335-48AA-865A-BF9C668CA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FFFF00"/>
                </a:solidFill>
              </a:rPr>
              <a:t>Traditional Project Delivery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8E3C75-8DCA-437C-9287-B15497B75E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Design-Build – In-House Operate/Maintain</a:t>
            </a:r>
          </a:p>
          <a:p>
            <a:pPr lvl="1"/>
            <a:r>
              <a:rPr lang="en-US" dirty="0"/>
              <a:t>Owner design bridge to 10% to 40%, then best value proposal selected to design-build bridge, Owner operates/maintains/sets tolls</a:t>
            </a:r>
          </a:p>
          <a:p>
            <a:pPr lvl="1"/>
            <a:r>
              <a:rPr lang="en-US" dirty="0"/>
              <a:t>Speeds up delivery of design-build</a:t>
            </a:r>
          </a:p>
          <a:p>
            <a:pPr lvl="1"/>
            <a:r>
              <a:rPr lang="en-US" dirty="0"/>
              <a:t>Can be “fixed price proposal” with contractor responsible for changes not requested by Owner</a:t>
            </a:r>
          </a:p>
          <a:p>
            <a:pPr lvl="1"/>
            <a:r>
              <a:rPr lang="en-US" dirty="0"/>
              <a:t>Warranty on bridge work is generally short (no more than 3 to 5 years)</a:t>
            </a:r>
          </a:p>
          <a:p>
            <a:pPr lvl="1"/>
            <a:r>
              <a:rPr lang="en-US" dirty="0"/>
              <a:t>Can add “Finance” component by contractor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B9730D-11C4-40DD-B516-2689AFE47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Clary Consulting Company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B19AEF-FD42-4FAE-A721-C90BA05E4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DC13C-8173-4F29-AABD-30C887019AD7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0136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654345B4-9852-4229-9965-0C08CFAF4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>
                <a:solidFill>
                  <a:srgbClr val="FFFF00"/>
                </a:solidFill>
              </a:rPr>
              <a:t>What are the Benefits of Traditional Delivery?</a:t>
            </a:r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6599B6AA-7A58-42E3-9537-3CE0CF156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eaLnBrk="1" hangingPunct="1"/>
            <a:r>
              <a:rPr lang="en-US" altLang="en-US" dirty="0"/>
              <a:t>Owner manages all key elements of process</a:t>
            </a:r>
          </a:p>
          <a:p>
            <a:pPr eaLnBrk="1" hangingPunct="1"/>
            <a:r>
              <a:rPr lang="en-US" altLang="en-US" dirty="0"/>
              <a:t>Owner manages bridge and toll rates</a:t>
            </a:r>
          </a:p>
          <a:p>
            <a:pPr eaLnBrk="1" hangingPunct="1"/>
            <a:r>
              <a:rPr lang="en-US" altLang="en-US" dirty="0"/>
              <a:t>Design-Bid-Build maximizes competition for Design and Construction</a:t>
            </a:r>
          </a:p>
          <a:p>
            <a:pPr eaLnBrk="1" hangingPunct="1"/>
            <a:r>
              <a:rPr lang="en-US" altLang="en-US" dirty="0"/>
              <a:t>If Design-Build – speeds up process, solid competition</a:t>
            </a:r>
          </a:p>
          <a:p>
            <a:pPr eaLnBrk="1" hangingPunct="1"/>
            <a:r>
              <a:rPr lang="en-US" altLang="en-US" dirty="0"/>
              <a:t>Cost of borrowing may be less expensive</a:t>
            </a:r>
          </a:p>
          <a:p>
            <a:pPr eaLnBrk="1" hangingPunct="1"/>
            <a:endParaRPr lang="en-US" altLang="en-US" sz="3600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A0785D-BA33-4ACE-9704-DBBFE8A56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Clary Consulting Company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7BA731-7DCF-49ED-BF8C-E50DD24D5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D9D6E8D-8D6E-49CD-B33E-8F41636C62B9}" type="slidenum">
              <a:rPr lang="en-US" altLang="en-US">
                <a:solidFill>
                  <a:srgbClr val="FFFFFF"/>
                </a:solidFill>
                <a:latin typeface="Calibri" panose="020F0502020204030204" pitchFamily="34" charset="0"/>
              </a:rPr>
              <a:pPr eaLnBrk="1" hangingPunct="1"/>
              <a:t>5</a:t>
            </a:fld>
            <a:endParaRPr lang="en-US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76896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448B93CA-B8CF-4DCF-B504-C5E197852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pPr eaLnBrk="1" hangingPunct="1"/>
            <a:r>
              <a:rPr lang="en-US" altLang="en-US" b="1">
                <a:solidFill>
                  <a:srgbClr val="FFFF00"/>
                </a:solidFill>
              </a:rPr>
              <a:t>Characteristics of a P3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F2FA20A6-B0AC-463B-AEC3-8B7A3CBFBB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 eaLnBrk="1" hangingPunct="1"/>
            <a:r>
              <a:rPr lang="en-US" altLang="en-US"/>
              <a:t>Project Champion</a:t>
            </a:r>
          </a:p>
          <a:p>
            <a:pPr eaLnBrk="1" hangingPunct="1"/>
            <a:r>
              <a:rPr lang="en-US" altLang="en-US"/>
              <a:t>Longer-Term Agreements</a:t>
            </a:r>
          </a:p>
          <a:p>
            <a:pPr eaLnBrk="1" hangingPunct="1"/>
            <a:r>
              <a:rPr lang="en-US" altLang="en-US"/>
              <a:t>Private sector funding (equity and debt)</a:t>
            </a:r>
          </a:p>
          <a:p>
            <a:pPr eaLnBrk="1" hangingPunct="1"/>
            <a:r>
              <a:rPr lang="en-US" altLang="en-US"/>
              <a:t>Private sector operates multiple major project elements (design-build, plus operate-maintain, etc.)</a:t>
            </a:r>
          </a:p>
          <a:p>
            <a:pPr eaLnBrk="1" hangingPunct="1"/>
            <a:r>
              <a:rPr lang="en-US" altLang="en-US"/>
              <a:t>Sharing of risk between private sector and public owner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446356-6B68-403D-A1DC-57707371E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Clary Consulting Company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099D4D-20F3-4845-B5DA-06BE2981C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8265EAA-C907-4D64-8A9F-F998CBBD7F31}" type="slidenum">
              <a:rPr lang="en-US" altLang="en-US">
                <a:solidFill>
                  <a:srgbClr val="FFFFFF"/>
                </a:solidFill>
                <a:latin typeface="Calibri" panose="020F0502020204030204" pitchFamily="34" charset="0"/>
              </a:rPr>
              <a:pPr eaLnBrk="1" hangingPunct="1"/>
              <a:t>6</a:t>
            </a:fld>
            <a:endParaRPr lang="en-US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A11817F7-F902-4CD1-84B6-405463706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>
                <a:solidFill>
                  <a:srgbClr val="FFFF00"/>
                </a:solidFill>
              </a:rPr>
              <a:t>“Types” of P3s</a:t>
            </a:r>
          </a:p>
        </p:txBody>
      </p:sp>
      <p:sp>
        <p:nvSpPr>
          <p:cNvPr id="17411" name="Content Placeholder 2">
            <a:extLst>
              <a:ext uri="{FF2B5EF4-FFF2-40B4-BE49-F238E27FC236}">
                <a16:creationId xmlns:a16="http://schemas.microsoft.com/office/drawing/2014/main" id="{F87250FA-A735-4B62-AB28-A986BAE543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en-US" dirty="0"/>
              <a:t>Lease of Existing Asset</a:t>
            </a:r>
          </a:p>
          <a:p>
            <a:pPr lvl="1" eaLnBrk="1" hangingPunct="1">
              <a:defRPr/>
            </a:pPr>
            <a:r>
              <a:rPr lang="en-US" dirty="0"/>
              <a:t>Asset Owner leases the facility such as toll bridge for extended term for payment/assumption of required improvements from private entity</a:t>
            </a:r>
          </a:p>
          <a:p>
            <a:pPr eaLnBrk="1" hangingPunct="1">
              <a:defRPr/>
            </a:pPr>
            <a:r>
              <a:rPr lang="en-US" dirty="0"/>
              <a:t>Availability Payment</a:t>
            </a:r>
          </a:p>
          <a:p>
            <a:pPr lvl="1" eaLnBrk="1" hangingPunct="1">
              <a:defRPr/>
            </a:pPr>
            <a:r>
              <a:rPr lang="en-US" dirty="0"/>
              <a:t>Private entity provides Design-Build-Finance-Operate-Maintain (DBFOM) of bridge and receives periodic payment from Owner for availability of facility for use</a:t>
            </a:r>
          </a:p>
          <a:p>
            <a:pPr eaLnBrk="1" hangingPunct="1">
              <a:defRPr/>
            </a:pPr>
            <a:r>
              <a:rPr lang="en-US" dirty="0"/>
              <a:t>Revenue Risk</a:t>
            </a:r>
          </a:p>
          <a:p>
            <a:pPr lvl="1" eaLnBrk="1" hangingPunct="1">
              <a:defRPr/>
            </a:pPr>
            <a:r>
              <a:rPr lang="en-US" dirty="0"/>
              <a:t>Private entity provides DBFOM of bridge and assumes risk of toll revenue stream for payment</a:t>
            </a:r>
          </a:p>
          <a:p>
            <a:pPr marL="0" indent="0" eaLnBrk="1" hangingPunct="1">
              <a:buNone/>
              <a:defRPr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9A41FC-566E-40DC-B824-096D25D6E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Clary Consulting Company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13610D-B629-41FE-AA0B-6A5E847D4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8B9AA53-F024-491B-8E68-F93D96F35BA1}" type="slidenum">
              <a:rPr lang="en-US" altLang="en-US">
                <a:solidFill>
                  <a:srgbClr val="FFFFFF"/>
                </a:solidFill>
                <a:latin typeface="Calibri" panose="020F0502020204030204" pitchFamily="34" charset="0"/>
              </a:rPr>
              <a:pPr eaLnBrk="1" hangingPunct="1"/>
              <a:t>7</a:t>
            </a:fld>
            <a:endParaRPr lang="en-US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84A97C-5335-48AA-865A-BF9C668CA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</a:rPr>
              <a:t>P3 Project Delivery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8E3C75-8DCA-437C-9287-B15497B75E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Design-Build-Operate-Maintain</a:t>
            </a:r>
          </a:p>
          <a:p>
            <a:pPr lvl="1"/>
            <a:r>
              <a:rPr lang="en-US" dirty="0"/>
              <a:t>Owner designs bridge to 10% to 40%, then best value proposal selected to design-build and operate-maintain bridge, Owner manages tolls</a:t>
            </a:r>
          </a:p>
          <a:p>
            <a:pPr lvl="1"/>
            <a:r>
              <a:rPr lang="en-US" dirty="0"/>
              <a:t>Speeds up project delivery</a:t>
            </a:r>
          </a:p>
          <a:p>
            <a:pPr lvl="1"/>
            <a:r>
              <a:rPr lang="en-US" dirty="0"/>
              <a:t>Can be “fixed price proposal” with contractor responsible for changes no requested by Owner</a:t>
            </a:r>
          </a:p>
          <a:p>
            <a:pPr lvl="1"/>
            <a:r>
              <a:rPr lang="en-US" dirty="0"/>
              <a:t>Warranty on bridge work is for the term of the Project Agreement</a:t>
            </a:r>
          </a:p>
          <a:p>
            <a:pPr lvl="1"/>
            <a:r>
              <a:rPr lang="en-US" dirty="0"/>
              <a:t>Owner responsible for finance and manages tolls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B9730D-11C4-40DD-B516-2689AFE47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Clary Consulting Company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B19AEF-FD42-4FAE-A721-C90BA05E4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DC13C-8173-4F29-AABD-30C887019AD7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34335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84A97C-5335-48AA-865A-BF9C668CA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</a:rPr>
              <a:t>P3 Project Delivery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8E3C75-8DCA-437C-9287-B15497B75E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Design-Build-Finance-Operate-Maintain</a:t>
            </a:r>
          </a:p>
          <a:p>
            <a:pPr lvl="1"/>
            <a:r>
              <a:rPr lang="en-US" dirty="0"/>
              <a:t>Owner design bridge to 10% to 40%, then best value proposal selected to design-build-finance-operate-maintain bridge, Owner manages tolls</a:t>
            </a:r>
          </a:p>
          <a:p>
            <a:pPr lvl="1"/>
            <a:r>
              <a:rPr lang="en-US" dirty="0"/>
              <a:t>Speeds up project delivery</a:t>
            </a:r>
          </a:p>
          <a:p>
            <a:pPr lvl="1"/>
            <a:r>
              <a:rPr lang="en-US" dirty="0"/>
              <a:t>Can be “fixed price proposal” with developer responsible for changes not requested by Owner</a:t>
            </a:r>
          </a:p>
          <a:p>
            <a:pPr lvl="1"/>
            <a:r>
              <a:rPr lang="en-US" dirty="0"/>
              <a:t>Warranty on bridge work is for the term of the Project Agreement</a:t>
            </a:r>
          </a:p>
          <a:p>
            <a:pPr lvl="1"/>
            <a:r>
              <a:rPr lang="en-US" dirty="0"/>
              <a:t>Availability Payment to developer for use of bridge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B9730D-11C4-40DD-B516-2689AFE47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Clary Consulting Company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B19AEF-FD42-4FAE-A721-C90BA05E4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DC13C-8173-4F29-AABD-30C887019AD7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58367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3482</TotalTime>
  <Words>728</Words>
  <Application>Microsoft Office PowerPoint</Application>
  <PresentationFormat>On-screen Show (4:3)</PresentationFormat>
  <Paragraphs>113</Paragraphs>
  <Slides>13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Arial Black</vt:lpstr>
      <vt:lpstr>Calibri</vt:lpstr>
      <vt:lpstr>Office Theme</vt:lpstr>
      <vt:lpstr>Overview of Project Delivery Options  </vt:lpstr>
      <vt:lpstr>Project Delivery Approaches</vt:lpstr>
      <vt:lpstr>Traditional Project Delivery</vt:lpstr>
      <vt:lpstr>Traditional Project Delivery</vt:lpstr>
      <vt:lpstr>What are the Benefits of Traditional Delivery?</vt:lpstr>
      <vt:lpstr>Characteristics of a P3</vt:lpstr>
      <vt:lpstr>“Types” of P3s</vt:lpstr>
      <vt:lpstr>P3 Project Delivery</vt:lpstr>
      <vt:lpstr>P3 Project Delivery</vt:lpstr>
      <vt:lpstr>P3 Project Delivery</vt:lpstr>
      <vt:lpstr>Sharing of Risk</vt:lpstr>
      <vt:lpstr>What are the Benefits of P3?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Public-Private Partnerships</dc:title>
  <dc:creator>Lowell Clary</dc:creator>
  <cp:lastModifiedBy>Kevin Greenwood</cp:lastModifiedBy>
  <cp:revision>324</cp:revision>
  <dcterms:created xsi:type="dcterms:W3CDTF">2007-12-04T14:41:34Z</dcterms:created>
  <dcterms:modified xsi:type="dcterms:W3CDTF">2019-05-20T16:25:25Z</dcterms:modified>
</cp:coreProperties>
</file>