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44" r:id="rId5"/>
    <p:sldId id="377" r:id="rId6"/>
    <p:sldId id="411" r:id="rId7"/>
    <p:sldId id="412" r:id="rId8"/>
    <p:sldId id="413" r:id="rId9"/>
    <p:sldId id="400" r:id="rId10"/>
    <p:sldId id="422" r:id="rId11"/>
    <p:sldId id="440" r:id="rId12"/>
    <p:sldId id="421" r:id="rId13"/>
    <p:sldId id="420" r:id="rId14"/>
    <p:sldId id="415" r:id="rId15"/>
    <p:sldId id="432" r:id="rId16"/>
    <p:sldId id="434" r:id="rId17"/>
    <p:sldId id="433" r:id="rId18"/>
    <p:sldId id="419" r:id="rId19"/>
    <p:sldId id="435" r:id="rId20"/>
    <p:sldId id="431" r:id="rId21"/>
    <p:sldId id="436" r:id="rId22"/>
    <p:sldId id="437" r:id="rId23"/>
    <p:sldId id="439" r:id="rId24"/>
    <p:sldId id="438" r:id="rId25"/>
    <p:sldId id="275"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ndley, Angela" initials="FA" lastIdx="7" clrIdx="0">
    <p:extLst>
      <p:ext uri="{19B8F6BF-5375-455C-9EA6-DF929625EA0E}">
        <p15:presenceInfo xmlns:p15="http://schemas.microsoft.com/office/powerpoint/2012/main" userId="S-1-5-21-527237240-1500820517-725345543-27337" providerId="AD"/>
      </p:ext>
    </p:extLst>
  </p:cmAuthor>
  <p:cmAuthor id="2" name="Ranzetta, Kirk (AECOM)" initials="KER" lastIdx="3" clrIdx="1">
    <p:extLst>
      <p:ext uri="{19B8F6BF-5375-455C-9EA6-DF929625EA0E}">
        <p15:presenceInfo xmlns:p15="http://schemas.microsoft.com/office/powerpoint/2012/main" userId="Ranzetta, Kirk (A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F3F"/>
    <a:srgbClr val="8EB1B0"/>
    <a:srgbClr val="326667"/>
    <a:srgbClr val="204080"/>
    <a:srgbClr val="386065"/>
    <a:srgbClr val="397FC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82B2B-0827-42E6-9EF6-AE8B0B8B7911}" v="95" dt="2021-07-14T19:00:22.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1" autoAdjust="0"/>
    <p:restoredTop sz="80729" autoAdjust="0"/>
  </p:normalViewPr>
  <p:slideViewPr>
    <p:cSldViewPr snapToGrid="0">
      <p:cViewPr varScale="1">
        <p:scale>
          <a:sx n="74" d="100"/>
          <a:sy n="74" d="100"/>
        </p:scale>
        <p:origin x="708" y="72"/>
      </p:cViewPr>
      <p:guideLst/>
    </p:cSldViewPr>
  </p:slideViewPr>
  <p:notesTextViewPr>
    <p:cViewPr>
      <p:scale>
        <a:sx n="75" d="100"/>
        <a:sy n="75" d="100"/>
      </p:scale>
      <p:origin x="0" y="0"/>
    </p:cViewPr>
  </p:notesTextViewPr>
  <p:sorterViewPr>
    <p:cViewPr>
      <p:scale>
        <a:sx n="100" d="100"/>
        <a:sy n="100" d="100"/>
      </p:scale>
      <p:origin x="0" y="-8336"/>
    </p:cViewPr>
  </p:sorterViewPr>
  <p:notesViewPr>
    <p:cSldViewPr snapToGrid="0">
      <p:cViewPr varScale="1">
        <p:scale>
          <a:sx n="88" d="100"/>
          <a:sy n="88" d="100"/>
        </p:scale>
        <p:origin x="2992" y="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FCCDD5-6306-4D0B-9A3B-D6B4F3EB6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855256-DA61-4455-86EC-9647C530F4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4F57D6-391D-468D-B54A-E48D60F5115E}" type="datetimeFigureOut">
              <a:rPr lang="en-US" smtClean="0"/>
              <a:t>7/14/2021</a:t>
            </a:fld>
            <a:endParaRPr lang="en-US"/>
          </a:p>
        </p:txBody>
      </p:sp>
      <p:sp>
        <p:nvSpPr>
          <p:cNvPr id="4" name="Footer Placeholder 3">
            <a:extLst>
              <a:ext uri="{FF2B5EF4-FFF2-40B4-BE49-F238E27FC236}">
                <a16:creationId xmlns:a16="http://schemas.microsoft.com/office/drawing/2014/main" id="{D94BD38C-2FD1-4CA6-8359-7EE3025306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36300F-06CC-4EDE-B7BE-AEC12BA73D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553892-F861-4B5C-B563-4D1D8E9233A7}" type="slidenum">
              <a:rPr lang="en-US" smtClean="0"/>
              <a:t>‹#›</a:t>
            </a:fld>
            <a:endParaRPr lang="en-US"/>
          </a:p>
        </p:txBody>
      </p:sp>
    </p:spTree>
    <p:extLst>
      <p:ext uri="{BB962C8B-B14F-4D97-AF65-F5344CB8AC3E}">
        <p14:creationId xmlns:p14="http://schemas.microsoft.com/office/powerpoint/2010/main" val="1382410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AE70C-9567-4E64-8782-EEA392740BAB}"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9A834-338A-4161-913E-57D19BA2FBF4}" type="slidenum">
              <a:rPr lang="en-US" smtClean="0"/>
              <a:t>‹#›</a:t>
            </a:fld>
            <a:endParaRPr lang="en-US"/>
          </a:p>
        </p:txBody>
      </p:sp>
    </p:spTree>
    <p:extLst>
      <p:ext uri="{BB962C8B-B14F-4D97-AF65-F5344CB8AC3E}">
        <p14:creationId xmlns:p14="http://schemas.microsoft.com/office/powerpoint/2010/main" val="129174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9A834-338A-4161-913E-57D19BA2FBF4}" type="slidenum">
              <a:rPr lang="en-US" smtClean="0"/>
              <a:t>2</a:t>
            </a:fld>
            <a:endParaRPr lang="en-US"/>
          </a:p>
        </p:txBody>
      </p:sp>
    </p:spTree>
    <p:extLst>
      <p:ext uri="{BB962C8B-B14F-4D97-AF65-F5344CB8AC3E}">
        <p14:creationId xmlns:p14="http://schemas.microsoft.com/office/powerpoint/2010/main" val="343667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11</a:t>
            </a:fld>
            <a:endParaRPr lang="en-US"/>
          </a:p>
        </p:txBody>
      </p:sp>
    </p:spTree>
    <p:extLst>
      <p:ext uri="{BB962C8B-B14F-4D97-AF65-F5344CB8AC3E}">
        <p14:creationId xmlns:p14="http://schemas.microsoft.com/office/powerpoint/2010/main" val="170491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12</a:t>
            </a:fld>
            <a:endParaRPr lang="en-US"/>
          </a:p>
        </p:txBody>
      </p:sp>
    </p:spTree>
    <p:extLst>
      <p:ext uri="{BB962C8B-B14F-4D97-AF65-F5344CB8AC3E}">
        <p14:creationId xmlns:p14="http://schemas.microsoft.com/office/powerpoint/2010/main" val="365603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13</a:t>
            </a:fld>
            <a:endParaRPr lang="en-US"/>
          </a:p>
        </p:txBody>
      </p:sp>
    </p:spTree>
    <p:extLst>
      <p:ext uri="{BB962C8B-B14F-4D97-AF65-F5344CB8AC3E}">
        <p14:creationId xmlns:p14="http://schemas.microsoft.com/office/powerpoint/2010/main" val="353179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14</a:t>
            </a:fld>
            <a:endParaRPr lang="en-US"/>
          </a:p>
        </p:txBody>
      </p:sp>
    </p:spTree>
    <p:extLst>
      <p:ext uri="{BB962C8B-B14F-4D97-AF65-F5344CB8AC3E}">
        <p14:creationId xmlns:p14="http://schemas.microsoft.com/office/powerpoint/2010/main" val="281219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15</a:t>
            </a:fld>
            <a:endParaRPr lang="en-US"/>
          </a:p>
        </p:txBody>
      </p:sp>
    </p:spTree>
    <p:extLst>
      <p:ext uri="{BB962C8B-B14F-4D97-AF65-F5344CB8AC3E}">
        <p14:creationId xmlns:p14="http://schemas.microsoft.com/office/powerpoint/2010/main" val="168956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16</a:t>
            </a:fld>
            <a:endParaRPr lang="en-US"/>
          </a:p>
        </p:txBody>
      </p:sp>
    </p:spTree>
    <p:extLst>
      <p:ext uri="{BB962C8B-B14F-4D97-AF65-F5344CB8AC3E}">
        <p14:creationId xmlns:p14="http://schemas.microsoft.com/office/powerpoint/2010/main" val="32741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17</a:t>
            </a:fld>
            <a:endParaRPr lang="en-US"/>
          </a:p>
        </p:txBody>
      </p:sp>
    </p:spTree>
    <p:extLst>
      <p:ext uri="{BB962C8B-B14F-4D97-AF65-F5344CB8AC3E}">
        <p14:creationId xmlns:p14="http://schemas.microsoft.com/office/powerpoint/2010/main" val="375605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18</a:t>
            </a:fld>
            <a:endParaRPr lang="en-US"/>
          </a:p>
        </p:txBody>
      </p:sp>
    </p:spTree>
    <p:extLst>
      <p:ext uri="{BB962C8B-B14F-4D97-AF65-F5344CB8AC3E}">
        <p14:creationId xmlns:p14="http://schemas.microsoft.com/office/powerpoint/2010/main" val="378494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19</a:t>
            </a:fld>
            <a:endParaRPr lang="en-US"/>
          </a:p>
        </p:txBody>
      </p:sp>
    </p:spTree>
    <p:extLst>
      <p:ext uri="{BB962C8B-B14F-4D97-AF65-F5344CB8AC3E}">
        <p14:creationId xmlns:p14="http://schemas.microsoft.com/office/powerpoint/2010/main" val="7226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20</a:t>
            </a:fld>
            <a:endParaRPr lang="en-US"/>
          </a:p>
        </p:txBody>
      </p:sp>
    </p:spTree>
    <p:extLst>
      <p:ext uri="{BB962C8B-B14F-4D97-AF65-F5344CB8AC3E}">
        <p14:creationId xmlns:p14="http://schemas.microsoft.com/office/powerpoint/2010/main" val="8125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purpose of the Project is to improve the movement of people and goods across the Columbia River between the White Salmon and Hood River communities with the identified need of improving current and future transportation inadequacies and deficiencies associated with the existing Hood River Bridge. Specifically, the Project addresses the following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Roadway capacity:</a:t>
            </a:r>
            <a:r>
              <a:rPr lang="en-US" sz="1200" kern="1200" dirty="0">
                <a:solidFill>
                  <a:schemeClr val="tx1"/>
                </a:solidFill>
                <a:effectLst/>
                <a:latin typeface="+mn-lt"/>
                <a:ea typeface="+mn-ea"/>
                <a:cs typeface="+mn-cs"/>
              </a:rPr>
              <a:t> Address traffic congestion on the bridge and at both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System linkages:</a:t>
            </a:r>
            <a:r>
              <a:rPr lang="en-US" sz="1200" kern="1200" dirty="0">
                <a:solidFill>
                  <a:schemeClr val="tx1"/>
                </a:solidFill>
                <a:effectLst/>
                <a:latin typeface="+mn-lt"/>
                <a:ea typeface="+mn-ea"/>
                <a:cs typeface="+mn-cs"/>
              </a:rPr>
              <a:t> Maintain a cross-river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Transportation demand:</a:t>
            </a:r>
            <a:r>
              <a:rPr lang="en-US" sz="1200" kern="1200" dirty="0">
                <a:solidFill>
                  <a:schemeClr val="tx1"/>
                </a:solidFill>
                <a:effectLst/>
                <a:latin typeface="+mn-lt"/>
                <a:ea typeface="+mn-ea"/>
                <a:cs typeface="+mn-cs"/>
              </a:rPr>
              <a:t> Meet future travel demand for vehicles, pedestrians, and bicycles.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Legislation:</a:t>
            </a:r>
            <a:r>
              <a:rPr lang="en-US" sz="1200" kern="1200" dirty="0">
                <a:solidFill>
                  <a:schemeClr val="tx1"/>
                </a:solidFill>
                <a:effectLst/>
                <a:latin typeface="+mn-lt"/>
                <a:ea typeface="+mn-ea"/>
                <a:cs typeface="+mn-cs"/>
              </a:rPr>
              <a:t> Comply with state and federal laws for the corridor.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demands/economic development:</a:t>
            </a:r>
            <a:r>
              <a:rPr lang="en-US" sz="1200" kern="1200" dirty="0">
                <a:solidFill>
                  <a:schemeClr val="tx1"/>
                </a:solidFill>
                <a:effectLst/>
                <a:latin typeface="+mn-lt"/>
                <a:ea typeface="+mn-ea"/>
                <a:cs typeface="+mn-cs"/>
              </a:rPr>
              <a:t> Provide for current and projected flow of goods, labor, and consumers across the river; develop long-term funding strategies for operation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Modal interrelationships: </a:t>
            </a:r>
            <a:r>
              <a:rPr lang="en-US" sz="1200" kern="1200" dirty="0">
                <a:solidFill>
                  <a:schemeClr val="tx1"/>
                </a:solidFill>
                <a:effectLst/>
                <a:latin typeface="+mn-lt"/>
                <a:ea typeface="+mn-ea"/>
                <a:cs typeface="+mn-cs"/>
              </a:rPr>
              <a:t>Accommodate river navigation, passenger and commercial vehicles, transit, bicycles, and pedestrians.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Safe travel for all modes, including river navigation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Roadway and bridge deficiencies:</a:t>
            </a:r>
            <a:r>
              <a:rPr lang="en-US" sz="1200" kern="1200" dirty="0">
                <a:solidFill>
                  <a:schemeClr val="tx1"/>
                </a:solidFill>
                <a:effectLst/>
                <a:latin typeface="+mn-lt"/>
                <a:ea typeface="+mn-ea"/>
                <a:cs typeface="+mn-cs"/>
              </a:rPr>
              <a:t> Resolve height, weight, and width deficiencies of the bridge; reduce audible noise associated with bridge deck travel; and meet current seismic design standards.</a:t>
            </a:r>
          </a:p>
          <a:p>
            <a:endParaRPr lang="en-US" dirty="0"/>
          </a:p>
        </p:txBody>
      </p:sp>
      <p:sp>
        <p:nvSpPr>
          <p:cNvPr id="4" name="Slide Number Placeholder 3"/>
          <p:cNvSpPr>
            <a:spLocks noGrp="1"/>
          </p:cNvSpPr>
          <p:nvPr>
            <p:ph type="sldNum" sz="quarter" idx="10"/>
          </p:nvPr>
        </p:nvSpPr>
        <p:spPr/>
        <p:txBody>
          <a:bodyPr/>
          <a:lstStyle/>
          <a:p>
            <a:fld id="{4729A834-338A-4161-913E-57D19BA2FBF4}" type="slidenum">
              <a:rPr lang="en-US" smtClean="0"/>
              <a:t>3</a:t>
            </a:fld>
            <a:endParaRPr lang="en-US"/>
          </a:p>
        </p:txBody>
      </p:sp>
    </p:spTree>
    <p:extLst>
      <p:ext uri="{BB962C8B-B14F-4D97-AF65-F5344CB8AC3E}">
        <p14:creationId xmlns:p14="http://schemas.microsoft.com/office/powerpoint/2010/main" val="419981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21</a:t>
            </a:fld>
            <a:endParaRPr lang="en-US"/>
          </a:p>
        </p:txBody>
      </p:sp>
    </p:spTree>
    <p:extLst>
      <p:ext uri="{BB962C8B-B14F-4D97-AF65-F5344CB8AC3E}">
        <p14:creationId xmlns:p14="http://schemas.microsoft.com/office/powerpoint/2010/main" val="322973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729A834-338A-4161-913E-57D19BA2FBF4}" type="slidenum">
              <a:rPr lang="en-US" smtClean="0"/>
              <a:t>22</a:t>
            </a:fld>
            <a:endParaRPr lang="en-US"/>
          </a:p>
        </p:txBody>
      </p:sp>
    </p:spTree>
    <p:extLst>
      <p:ext uri="{BB962C8B-B14F-4D97-AF65-F5344CB8AC3E}">
        <p14:creationId xmlns:p14="http://schemas.microsoft.com/office/powerpoint/2010/main" val="132034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purpose of the Project is to improve the movement of people and goods across the Columbia River between the White Salmon and Hood River communities with the identified need of improving current and future transportation inadequacies and deficiencies associated with the existing Hood River Bridge. Specifically, the Project addresses the following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Roadway capacity:</a:t>
            </a:r>
            <a:r>
              <a:rPr lang="en-US" sz="1200" kern="1200" dirty="0">
                <a:solidFill>
                  <a:schemeClr val="tx1"/>
                </a:solidFill>
                <a:effectLst/>
                <a:latin typeface="+mn-lt"/>
                <a:ea typeface="+mn-ea"/>
                <a:cs typeface="+mn-cs"/>
              </a:rPr>
              <a:t> Address traffic congestion on the bridge and at both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System linkages:</a:t>
            </a:r>
            <a:r>
              <a:rPr lang="en-US" sz="1200" kern="1200" dirty="0">
                <a:solidFill>
                  <a:schemeClr val="tx1"/>
                </a:solidFill>
                <a:effectLst/>
                <a:latin typeface="+mn-lt"/>
                <a:ea typeface="+mn-ea"/>
                <a:cs typeface="+mn-cs"/>
              </a:rPr>
              <a:t> Maintain a cross-river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Transportation demand:</a:t>
            </a:r>
            <a:r>
              <a:rPr lang="en-US" sz="1200" kern="1200" dirty="0">
                <a:solidFill>
                  <a:schemeClr val="tx1"/>
                </a:solidFill>
                <a:effectLst/>
                <a:latin typeface="+mn-lt"/>
                <a:ea typeface="+mn-ea"/>
                <a:cs typeface="+mn-cs"/>
              </a:rPr>
              <a:t> Meet future travel demand for vehicles, pedestrians, and bicycles.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Legislation:</a:t>
            </a:r>
            <a:r>
              <a:rPr lang="en-US" sz="1200" kern="1200" dirty="0">
                <a:solidFill>
                  <a:schemeClr val="tx1"/>
                </a:solidFill>
                <a:effectLst/>
                <a:latin typeface="+mn-lt"/>
                <a:ea typeface="+mn-ea"/>
                <a:cs typeface="+mn-cs"/>
              </a:rPr>
              <a:t> Comply with state and federal laws for the corridor.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demands/economic development:</a:t>
            </a:r>
            <a:r>
              <a:rPr lang="en-US" sz="1200" kern="1200" dirty="0">
                <a:solidFill>
                  <a:schemeClr val="tx1"/>
                </a:solidFill>
                <a:effectLst/>
                <a:latin typeface="+mn-lt"/>
                <a:ea typeface="+mn-ea"/>
                <a:cs typeface="+mn-cs"/>
              </a:rPr>
              <a:t> Provide for current and projected flow of goods, labor, and consumers across the river; develop long-term funding strategies for operation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Modal interrelationships: </a:t>
            </a:r>
            <a:r>
              <a:rPr lang="en-US" sz="1200" kern="1200" dirty="0">
                <a:solidFill>
                  <a:schemeClr val="tx1"/>
                </a:solidFill>
                <a:effectLst/>
                <a:latin typeface="+mn-lt"/>
                <a:ea typeface="+mn-ea"/>
                <a:cs typeface="+mn-cs"/>
              </a:rPr>
              <a:t>Accommodate river navigation, passenger and commercial vehicles, transit, bicycles, and pedestrians.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Safe travel for all modes, including river navigation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Roadway and bridge deficiencies:</a:t>
            </a:r>
            <a:r>
              <a:rPr lang="en-US" sz="1200" kern="1200" dirty="0">
                <a:solidFill>
                  <a:schemeClr val="tx1"/>
                </a:solidFill>
                <a:effectLst/>
                <a:latin typeface="+mn-lt"/>
                <a:ea typeface="+mn-ea"/>
                <a:cs typeface="+mn-cs"/>
              </a:rPr>
              <a:t> Resolve height, weight, and width deficiencies of the bridge; reduce audible noise associated with bridge deck travel; and meet current seismic design standards.</a:t>
            </a:r>
          </a:p>
          <a:p>
            <a:endParaRPr lang="en-US" dirty="0"/>
          </a:p>
        </p:txBody>
      </p:sp>
      <p:sp>
        <p:nvSpPr>
          <p:cNvPr id="4" name="Slide Number Placeholder 3"/>
          <p:cNvSpPr>
            <a:spLocks noGrp="1"/>
          </p:cNvSpPr>
          <p:nvPr>
            <p:ph type="sldNum" sz="quarter" idx="10"/>
          </p:nvPr>
        </p:nvSpPr>
        <p:spPr/>
        <p:txBody>
          <a:bodyPr/>
          <a:lstStyle/>
          <a:p>
            <a:fld id="{4729A834-338A-4161-913E-57D19BA2FBF4}" type="slidenum">
              <a:rPr lang="en-US" smtClean="0"/>
              <a:t>4</a:t>
            </a:fld>
            <a:endParaRPr lang="en-US"/>
          </a:p>
        </p:txBody>
      </p:sp>
    </p:spTree>
    <p:extLst>
      <p:ext uri="{BB962C8B-B14F-4D97-AF65-F5344CB8AC3E}">
        <p14:creationId xmlns:p14="http://schemas.microsoft.com/office/powerpoint/2010/main" val="49669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purpose of the Project is to improve the movement of people and goods across the Columbia River between the White Salmon and Hood River communities with the identified need of improving current and future transportation inadequacies and deficiencies associated with the existing Hood River Bridge. Specifically, the Project addresses the following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Roadway capacity:</a:t>
            </a:r>
            <a:r>
              <a:rPr lang="en-US" sz="1200" kern="1200" dirty="0">
                <a:solidFill>
                  <a:schemeClr val="tx1"/>
                </a:solidFill>
                <a:effectLst/>
                <a:latin typeface="+mn-lt"/>
                <a:ea typeface="+mn-ea"/>
                <a:cs typeface="+mn-cs"/>
              </a:rPr>
              <a:t> Address traffic congestion on the bridge and at both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System linkages:</a:t>
            </a:r>
            <a:r>
              <a:rPr lang="en-US" sz="1200" kern="1200" dirty="0">
                <a:solidFill>
                  <a:schemeClr val="tx1"/>
                </a:solidFill>
                <a:effectLst/>
                <a:latin typeface="+mn-lt"/>
                <a:ea typeface="+mn-ea"/>
                <a:cs typeface="+mn-cs"/>
              </a:rPr>
              <a:t> Maintain a cross-river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Transportation demand:</a:t>
            </a:r>
            <a:r>
              <a:rPr lang="en-US" sz="1200" kern="1200" dirty="0">
                <a:solidFill>
                  <a:schemeClr val="tx1"/>
                </a:solidFill>
                <a:effectLst/>
                <a:latin typeface="+mn-lt"/>
                <a:ea typeface="+mn-ea"/>
                <a:cs typeface="+mn-cs"/>
              </a:rPr>
              <a:t> Meet future travel demand for vehicles, pedestrians, and bicycles.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Legislation:</a:t>
            </a:r>
            <a:r>
              <a:rPr lang="en-US" sz="1200" kern="1200" dirty="0">
                <a:solidFill>
                  <a:schemeClr val="tx1"/>
                </a:solidFill>
                <a:effectLst/>
                <a:latin typeface="+mn-lt"/>
                <a:ea typeface="+mn-ea"/>
                <a:cs typeface="+mn-cs"/>
              </a:rPr>
              <a:t> Comply with state and federal laws for the corridor.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demands/economic development:</a:t>
            </a:r>
            <a:r>
              <a:rPr lang="en-US" sz="1200" kern="1200" dirty="0">
                <a:solidFill>
                  <a:schemeClr val="tx1"/>
                </a:solidFill>
                <a:effectLst/>
                <a:latin typeface="+mn-lt"/>
                <a:ea typeface="+mn-ea"/>
                <a:cs typeface="+mn-cs"/>
              </a:rPr>
              <a:t> Provide for current and projected flow of goods, labor, and consumers across the river; develop long-term funding strategies for operation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Modal interrelationships: </a:t>
            </a:r>
            <a:r>
              <a:rPr lang="en-US" sz="1200" kern="1200" dirty="0">
                <a:solidFill>
                  <a:schemeClr val="tx1"/>
                </a:solidFill>
                <a:effectLst/>
                <a:latin typeface="+mn-lt"/>
                <a:ea typeface="+mn-ea"/>
                <a:cs typeface="+mn-cs"/>
              </a:rPr>
              <a:t>Accommodate river navigation, passenger and commercial vehicles, transit, bicycles, and pedestrians.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Safe travel for all modes, including river navigation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Roadway and bridge deficiencies:</a:t>
            </a:r>
            <a:r>
              <a:rPr lang="en-US" sz="1200" kern="1200" dirty="0">
                <a:solidFill>
                  <a:schemeClr val="tx1"/>
                </a:solidFill>
                <a:effectLst/>
                <a:latin typeface="+mn-lt"/>
                <a:ea typeface="+mn-ea"/>
                <a:cs typeface="+mn-cs"/>
              </a:rPr>
              <a:t> Resolve height, weight, and width deficiencies of the bridge; reduce audible noise associated with bridge deck travel; and meet current seismic design standards.</a:t>
            </a:r>
          </a:p>
          <a:p>
            <a:endParaRPr lang="en-US" dirty="0"/>
          </a:p>
        </p:txBody>
      </p:sp>
      <p:sp>
        <p:nvSpPr>
          <p:cNvPr id="4" name="Slide Number Placeholder 3"/>
          <p:cNvSpPr>
            <a:spLocks noGrp="1"/>
          </p:cNvSpPr>
          <p:nvPr>
            <p:ph type="sldNum" sz="quarter" idx="10"/>
          </p:nvPr>
        </p:nvSpPr>
        <p:spPr/>
        <p:txBody>
          <a:bodyPr/>
          <a:lstStyle/>
          <a:p>
            <a:fld id="{4729A834-338A-4161-913E-57D19BA2FBF4}" type="slidenum">
              <a:rPr lang="en-US" smtClean="0"/>
              <a:t>5</a:t>
            </a:fld>
            <a:endParaRPr lang="en-US"/>
          </a:p>
        </p:txBody>
      </p:sp>
    </p:spTree>
    <p:extLst>
      <p:ext uri="{BB962C8B-B14F-4D97-AF65-F5344CB8AC3E}">
        <p14:creationId xmlns:p14="http://schemas.microsoft.com/office/powerpoint/2010/main" val="174564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on the right shows the location of the three alternatives with alternative EC-1 in green, preferred alternative EC-2 in orange, and Alternative EC-3 in blue</a:t>
            </a:r>
          </a:p>
        </p:txBody>
      </p:sp>
      <p:sp>
        <p:nvSpPr>
          <p:cNvPr id="4" name="Slide Number Placeholder 3"/>
          <p:cNvSpPr>
            <a:spLocks noGrp="1"/>
          </p:cNvSpPr>
          <p:nvPr>
            <p:ph type="sldNum" sz="quarter" idx="10"/>
          </p:nvPr>
        </p:nvSpPr>
        <p:spPr/>
        <p:txBody>
          <a:bodyPr/>
          <a:lstStyle/>
          <a:p>
            <a:fld id="{4729A834-338A-4161-913E-57D19BA2FBF4}" type="slidenum">
              <a:rPr lang="en-US" smtClean="0"/>
              <a:t>6</a:t>
            </a:fld>
            <a:endParaRPr lang="en-US"/>
          </a:p>
        </p:txBody>
      </p:sp>
    </p:spTree>
    <p:extLst>
      <p:ext uri="{BB962C8B-B14F-4D97-AF65-F5344CB8AC3E}">
        <p14:creationId xmlns:p14="http://schemas.microsoft.com/office/powerpoint/2010/main" val="224342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purpose of the Project is to improve the movement of people and goods across the Columbia River between the White Salmon and Hood River communities with the identified need of improving current and future transportation inadequacies and deficiencies associated with the existing Hood River Bridge. Specifically, the Project addresses the following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 transportation capacity:</a:t>
            </a:r>
            <a:r>
              <a:rPr lang="en-US" sz="1200" kern="1200" dirty="0">
                <a:solidFill>
                  <a:schemeClr val="tx1"/>
                </a:solidFill>
                <a:effectLst/>
                <a:latin typeface="+mn-lt"/>
                <a:ea typeface="+mn-ea"/>
                <a:cs typeface="+mn-cs"/>
              </a:rPr>
              <a:t> Address traffic congestion on the bridge and at both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Future Transportation demand:</a:t>
            </a:r>
            <a:r>
              <a:rPr lang="en-US" sz="1200" kern="1200" dirty="0">
                <a:solidFill>
                  <a:schemeClr val="tx1"/>
                </a:solidFill>
                <a:effectLst/>
                <a:latin typeface="+mn-lt"/>
                <a:ea typeface="+mn-ea"/>
                <a:cs typeface="+mn-cs"/>
              </a:rPr>
              <a:t> Meet future travel demand for vehicles, pedestrians, and bicycles.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Bicycle and pedestrian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demands/economic development:</a:t>
            </a:r>
            <a:r>
              <a:rPr lang="en-US" sz="1200" kern="1200" dirty="0">
                <a:solidFill>
                  <a:schemeClr val="tx1"/>
                </a:solidFill>
                <a:effectLst/>
                <a:latin typeface="+mn-lt"/>
                <a:ea typeface="+mn-ea"/>
                <a:cs typeface="+mn-cs"/>
              </a:rPr>
              <a:t> Provide for current and projected flow of goods, labor, and consumers across the river; develop long-term funding strategies for operation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Legislation:</a:t>
            </a:r>
            <a:r>
              <a:rPr lang="en-US" sz="1200" kern="1200" dirty="0">
                <a:solidFill>
                  <a:schemeClr val="tx1"/>
                </a:solidFill>
                <a:effectLst/>
                <a:latin typeface="+mn-lt"/>
                <a:ea typeface="+mn-ea"/>
                <a:cs typeface="+mn-cs"/>
              </a:rPr>
              <a:t> Comply with state and federal laws for the corridor.</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River Navigation – fixed bridge structure </a:t>
            </a:r>
            <a:r>
              <a:rPr lang="en-US" sz="1200" kern="1200" dirty="0">
                <a:solidFill>
                  <a:schemeClr val="tx1"/>
                </a:solidFill>
                <a:effectLst/>
                <a:latin typeface="+mn-lt"/>
                <a:ea typeface="+mn-ea"/>
                <a:cs typeface="+mn-cs"/>
              </a:rPr>
              <a:t>Accommodate river navigation, passenger and commercial vehicles, transit, bicycles, and pedestrians.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Seismic deficiencies:</a:t>
            </a:r>
            <a:r>
              <a:rPr lang="en-US" sz="1200" kern="1200" dirty="0">
                <a:solidFill>
                  <a:schemeClr val="tx1"/>
                </a:solidFill>
                <a:effectLst/>
                <a:latin typeface="+mn-lt"/>
                <a:ea typeface="+mn-ea"/>
                <a:cs typeface="+mn-cs"/>
              </a:rPr>
              <a:t> Resolve height, weight, and width deficiencies of the bridge; meet current seismic design standards.</a:t>
            </a:r>
          </a:p>
          <a:p>
            <a:endParaRPr lang="en-US" dirty="0"/>
          </a:p>
        </p:txBody>
      </p:sp>
      <p:sp>
        <p:nvSpPr>
          <p:cNvPr id="4" name="Slide Number Placeholder 3"/>
          <p:cNvSpPr>
            <a:spLocks noGrp="1"/>
          </p:cNvSpPr>
          <p:nvPr>
            <p:ph type="sldNum" sz="quarter" idx="10"/>
          </p:nvPr>
        </p:nvSpPr>
        <p:spPr/>
        <p:txBody>
          <a:bodyPr/>
          <a:lstStyle/>
          <a:p>
            <a:fld id="{4729A834-338A-4161-913E-57D19BA2FBF4}" type="slidenum">
              <a:rPr lang="en-US" smtClean="0"/>
              <a:t>7</a:t>
            </a:fld>
            <a:endParaRPr lang="en-US"/>
          </a:p>
        </p:txBody>
      </p:sp>
    </p:spTree>
    <p:extLst>
      <p:ext uri="{BB962C8B-B14F-4D97-AF65-F5344CB8AC3E}">
        <p14:creationId xmlns:p14="http://schemas.microsoft.com/office/powerpoint/2010/main" val="326991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purpose of the Project is to improve the movement of people and goods across the Columbia River between the White Salmon and Hood River communities with the identified need of improving current and future transportation inadequacies and deficiencies associated with the existing Hood River Bridge. Specifically, the Project addresses the following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 transportation capacity:</a:t>
            </a:r>
            <a:r>
              <a:rPr lang="en-US" sz="1200" kern="1200" dirty="0">
                <a:solidFill>
                  <a:schemeClr val="tx1"/>
                </a:solidFill>
                <a:effectLst/>
                <a:latin typeface="+mn-lt"/>
                <a:ea typeface="+mn-ea"/>
                <a:cs typeface="+mn-cs"/>
              </a:rPr>
              <a:t> Address traffic congestion on the bridge and at both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Future Transportation demand:</a:t>
            </a:r>
            <a:r>
              <a:rPr lang="en-US" sz="1200" kern="1200" dirty="0">
                <a:solidFill>
                  <a:schemeClr val="tx1"/>
                </a:solidFill>
                <a:effectLst/>
                <a:latin typeface="+mn-lt"/>
                <a:ea typeface="+mn-ea"/>
                <a:cs typeface="+mn-cs"/>
              </a:rPr>
              <a:t> Meet future travel demand for vehicles, pedestrians, and bicycles.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Bicycle and pedestrian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demands/economic development:</a:t>
            </a:r>
            <a:r>
              <a:rPr lang="en-US" sz="1200" kern="1200" dirty="0">
                <a:solidFill>
                  <a:schemeClr val="tx1"/>
                </a:solidFill>
                <a:effectLst/>
                <a:latin typeface="+mn-lt"/>
                <a:ea typeface="+mn-ea"/>
                <a:cs typeface="+mn-cs"/>
              </a:rPr>
              <a:t> Provide for current and projected flow of goods, labor, and consumers across the river; develop long-term funding strategies for operation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Legislation:</a:t>
            </a:r>
            <a:r>
              <a:rPr lang="en-US" sz="1200" kern="1200" dirty="0">
                <a:solidFill>
                  <a:schemeClr val="tx1"/>
                </a:solidFill>
                <a:effectLst/>
                <a:latin typeface="+mn-lt"/>
                <a:ea typeface="+mn-ea"/>
                <a:cs typeface="+mn-cs"/>
              </a:rPr>
              <a:t> Comply with state and federal laws for the corridor.</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River Navigation – fixed bridge structure </a:t>
            </a:r>
            <a:r>
              <a:rPr lang="en-US" sz="1200" kern="1200" dirty="0">
                <a:solidFill>
                  <a:schemeClr val="tx1"/>
                </a:solidFill>
                <a:effectLst/>
                <a:latin typeface="+mn-lt"/>
                <a:ea typeface="+mn-ea"/>
                <a:cs typeface="+mn-cs"/>
              </a:rPr>
              <a:t>Accommodate river navigation, passenger and commercial vehicles, transit, bicycles, and pedestrians.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Seismic deficiencies:</a:t>
            </a:r>
            <a:r>
              <a:rPr lang="en-US" sz="1200" kern="1200" dirty="0">
                <a:solidFill>
                  <a:schemeClr val="tx1"/>
                </a:solidFill>
                <a:effectLst/>
                <a:latin typeface="+mn-lt"/>
                <a:ea typeface="+mn-ea"/>
                <a:cs typeface="+mn-cs"/>
              </a:rPr>
              <a:t> Resolve height, weight, and width deficiencies of the bridge; meet current seismic design standards.</a:t>
            </a:r>
          </a:p>
          <a:p>
            <a:endParaRPr lang="en-US" dirty="0"/>
          </a:p>
        </p:txBody>
      </p:sp>
      <p:sp>
        <p:nvSpPr>
          <p:cNvPr id="4" name="Slide Number Placeholder 3"/>
          <p:cNvSpPr>
            <a:spLocks noGrp="1"/>
          </p:cNvSpPr>
          <p:nvPr>
            <p:ph type="sldNum" sz="quarter" idx="10"/>
          </p:nvPr>
        </p:nvSpPr>
        <p:spPr/>
        <p:txBody>
          <a:bodyPr/>
          <a:lstStyle/>
          <a:p>
            <a:fld id="{4729A834-338A-4161-913E-57D19BA2FBF4}" type="slidenum">
              <a:rPr lang="en-US" smtClean="0"/>
              <a:t>8</a:t>
            </a:fld>
            <a:endParaRPr lang="en-US"/>
          </a:p>
        </p:txBody>
      </p:sp>
    </p:spTree>
    <p:extLst>
      <p:ext uri="{BB962C8B-B14F-4D97-AF65-F5344CB8AC3E}">
        <p14:creationId xmlns:p14="http://schemas.microsoft.com/office/powerpoint/2010/main" val="215464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Kevin:</a:t>
            </a:r>
          </a:p>
          <a:p>
            <a:r>
              <a:rPr lang="en-US"/>
              <a:t>Here is a visual representation of the existing bridge and future bridge. </a:t>
            </a:r>
          </a:p>
          <a:p>
            <a:endParaRPr lang="en-US"/>
          </a:p>
          <a:p>
            <a:r>
              <a:rPr lang="en-US"/>
              <a:t>Speak to key differences: </a:t>
            </a:r>
          </a:p>
          <a:p>
            <a:pPr marL="171450" indent="-171450">
              <a:buFont typeface="Arial" panose="020B0604020202020204" pitchFamily="34" charset="0"/>
              <a:buChar char="•"/>
            </a:pPr>
            <a:r>
              <a:rPr lang="en-US"/>
              <a:t>Higher profile </a:t>
            </a:r>
          </a:p>
          <a:p>
            <a:pPr marL="171450" indent="-171450">
              <a:buFont typeface="Arial" panose="020B0604020202020204" pitchFamily="34" charset="0"/>
              <a:buChar char="•"/>
            </a:pPr>
            <a:r>
              <a:rPr lang="en-US"/>
              <a:t>Fixed structure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9A834-338A-4161-913E-57D19BA2FB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Gears from the 1931 bridge incorporated into pedestrian railing of the new South Park Bridge. The bridge also recreates appearance of the original.</a:t>
            </a:r>
          </a:p>
        </p:txBody>
      </p:sp>
      <p:sp>
        <p:nvSpPr>
          <p:cNvPr id="4" name="Slide Number Placeholder 3"/>
          <p:cNvSpPr>
            <a:spLocks noGrp="1"/>
          </p:cNvSpPr>
          <p:nvPr>
            <p:ph type="sldNum" sz="quarter" idx="10"/>
          </p:nvPr>
        </p:nvSpPr>
        <p:spPr/>
        <p:txBody>
          <a:bodyPr/>
          <a:lstStyle/>
          <a:p>
            <a:fld id="{4729A834-338A-4161-913E-57D19BA2FBF4}" type="slidenum">
              <a:rPr lang="en-US" smtClean="0"/>
              <a:t>10</a:t>
            </a:fld>
            <a:endParaRPr lang="en-US"/>
          </a:p>
        </p:txBody>
      </p:sp>
    </p:spTree>
    <p:extLst>
      <p:ext uri="{BB962C8B-B14F-4D97-AF65-F5344CB8AC3E}">
        <p14:creationId xmlns:p14="http://schemas.microsoft.com/office/powerpoint/2010/main" val="121302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8471ED-6BE5-4658-B0B1-D9C9A4EA4BD2}" type="datetime1">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352442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E9379-BCE9-4952-B9EC-33FA4C05487A}" type="datetime1">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196599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A7DE4-43EC-489C-AD1B-EABABBE44F41}" type="datetime1">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384276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3CEBF-3988-47D4-A280-2686A450B01D}" type="datetime1">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395822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18BB5-9DE1-46B7-A779-AFEE493485BE}" type="datetime1">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277660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EFB08B-970A-46B9-8AF9-654761D90337}" type="datetime1">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11310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A55A21-DF88-41EA-9FB3-A35743847DF7}" type="datetime1">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416378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045AC8-C711-4A3A-B74A-0E62E3C2821B}" type="datetime1">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404566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80E0-EAD2-4628-AE37-36780CF6F554}" type="datetime1">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250559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4BC5DA-7394-48B7-829F-0988CD02D12B}" type="datetime1">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61604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2083E9-F0EC-4F18-BAD7-5876BC85BF2D}" type="datetime1">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1EE6C-38CD-44A2-840B-BB93E31A7890}" type="slidenum">
              <a:rPr lang="en-US" smtClean="0"/>
              <a:t>‹#›</a:t>
            </a:fld>
            <a:endParaRPr lang="en-US"/>
          </a:p>
        </p:txBody>
      </p:sp>
    </p:spTree>
    <p:extLst>
      <p:ext uri="{BB962C8B-B14F-4D97-AF65-F5344CB8AC3E}">
        <p14:creationId xmlns:p14="http://schemas.microsoft.com/office/powerpoint/2010/main" val="405283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3542B-DD16-4049-BAC8-60A8BEDF6847}" type="datetime1">
              <a:rPr lang="en-US" smtClean="0"/>
              <a:t>7/14/2021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1EE6C-38CD-44A2-840B-BB93E31A7890}" type="slidenum">
              <a:rPr lang="en-US" smtClean="0"/>
              <a:t>‹#›</a:t>
            </a:fld>
            <a:endParaRPr lang="en-US"/>
          </a:p>
        </p:txBody>
      </p:sp>
    </p:spTree>
    <p:extLst>
      <p:ext uri="{BB962C8B-B14F-4D97-AF65-F5344CB8AC3E}">
        <p14:creationId xmlns:p14="http://schemas.microsoft.com/office/powerpoint/2010/main" val="164225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portofhoodriver.com/bridge/bridge-replacement-project/" TargetMode="External"/><Relationship Id="rId4" Type="http://schemas.openxmlformats.org/officeDocument/2006/relationships/hyperlink" Target="https://www.rtc.wa.gov/studies/sr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86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A65AD-7E36-41F2-A1A3-579A3B38F273}"/>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Section 106 Consulting Party Meeting</a:t>
            </a:r>
          </a:p>
        </p:txBody>
      </p:sp>
      <p:sp>
        <p:nvSpPr>
          <p:cNvPr id="7" name="Text Placeholder 6">
            <a:extLst>
              <a:ext uri="{FF2B5EF4-FFF2-40B4-BE49-F238E27FC236}">
                <a16:creationId xmlns:a16="http://schemas.microsoft.com/office/drawing/2014/main" id="{1510792D-A2CF-415C-B9F0-682D965832A5}"/>
              </a:ext>
            </a:extLst>
          </p:cNvPr>
          <p:cNvSpPr>
            <a:spLocks noGrp="1"/>
          </p:cNvSpPr>
          <p:nvPr>
            <p:ph type="body" idx="1"/>
          </p:nvPr>
        </p:nvSpPr>
        <p:spPr>
          <a:xfrm>
            <a:off x="638921" y="4013165"/>
            <a:ext cx="4204012" cy="2205732"/>
          </a:xfrm>
        </p:spPr>
        <p:txBody>
          <a:bodyPr vert="horz" lIns="91440" tIns="45720" rIns="91440" bIns="45720" rtlCol="0" anchor="t">
            <a:normAutofit/>
          </a:bodyPr>
          <a:lstStyle/>
          <a:p>
            <a:pPr algn="r"/>
            <a:endParaRPr lang="en-US" sz="1800" dirty="0">
              <a:solidFill>
                <a:srgbClr val="FFFFFF"/>
              </a:solidFill>
            </a:endParaRP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A3AD22A-75BF-4B82-B4DE-48313EC17F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94012"/>
            <a:ext cx="5459470" cy="3070951"/>
          </a:xfrm>
          <a:prstGeom prst="rect">
            <a:avLst/>
          </a:prstGeom>
        </p:spPr>
      </p:pic>
      <p:sp>
        <p:nvSpPr>
          <p:cNvPr id="4" name="Slide Number Placeholder 3">
            <a:extLst>
              <a:ext uri="{FF2B5EF4-FFF2-40B4-BE49-F238E27FC236}">
                <a16:creationId xmlns:a16="http://schemas.microsoft.com/office/drawing/2014/main" id="{39C5539C-4357-4548-9CDA-A5B49EB2FA86}"/>
              </a:ext>
            </a:extLst>
          </p:cNvPr>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spcAft>
                <a:spcPts val="600"/>
              </a:spcAft>
            </a:pPr>
            <a:fld id="{15E1EE6C-38CD-44A2-840B-BB93E31A7890}" type="slidenum">
              <a:rPr lang="en-US"/>
              <a:pPr>
                <a:spcAft>
                  <a:spcPts val="600"/>
                </a:spcAft>
              </a:pPr>
              <a:t>1</a:t>
            </a:fld>
            <a:endParaRPr lang="en-US"/>
          </a:p>
        </p:txBody>
      </p:sp>
      <p:pic>
        <p:nvPicPr>
          <p:cNvPr id="8" name="Picture 7" descr="A bridge over a body of water&#10;&#10;Description automatically generated">
            <a:extLst>
              <a:ext uri="{FF2B5EF4-FFF2-40B4-BE49-F238E27FC236}">
                <a16:creationId xmlns:a16="http://schemas.microsoft.com/office/drawing/2014/main" id="{7918DC2A-1991-41F5-9485-6C80D68D59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956" y="4034214"/>
            <a:ext cx="3925643" cy="2359286"/>
          </a:xfrm>
          <a:prstGeom prst="rect">
            <a:avLst/>
          </a:prstGeom>
          <a:ln w="19050">
            <a:solidFill>
              <a:schemeClr val="tx1"/>
            </a:solidFill>
          </a:ln>
        </p:spPr>
      </p:pic>
      <p:sp>
        <p:nvSpPr>
          <p:cNvPr id="3" name="Rectangle 2">
            <a:extLst>
              <a:ext uri="{FF2B5EF4-FFF2-40B4-BE49-F238E27FC236}">
                <a16:creationId xmlns:a16="http://schemas.microsoft.com/office/drawing/2014/main" id="{0E575A2F-D71E-4E72-BDDB-57A36360939F}"/>
              </a:ext>
            </a:extLst>
          </p:cNvPr>
          <p:cNvSpPr/>
          <p:nvPr/>
        </p:nvSpPr>
        <p:spPr>
          <a:xfrm>
            <a:off x="7550774" y="5637014"/>
            <a:ext cx="1402948" cy="369332"/>
          </a:xfrm>
          <a:prstGeom prst="rect">
            <a:avLst/>
          </a:prstGeom>
        </p:spPr>
        <p:txBody>
          <a:bodyPr wrap="none">
            <a:spAutoFit/>
          </a:bodyPr>
          <a:lstStyle/>
          <a:p>
            <a:r>
              <a:rPr lang="en-US" dirty="0">
                <a:solidFill>
                  <a:srgbClr val="0C1F3F"/>
                </a:solidFill>
              </a:rPr>
              <a:t>July 14, 2021</a:t>
            </a:r>
          </a:p>
        </p:txBody>
      </p:sp>
    </p:spTree>
    <p:extLst>
      <p:ext uri="{BB962C8B-B14F-4D97-AF65-F5344CB8AC3E}">
        <p14:creationId xmlns:p14="http://schemas.microsoft.com/office/powerpoint/2010/main" val="363609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 Project Agreement Consultation Schedule (Accomplished) </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10</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914401" y="1593799"/>
            <a:ext cx="10889672" cy="4351338"/>
          </a:xfrm>
        </p:spPr>
        <p:txBody>
          <a:bodyPr>
            <a:normAutofit/>
          </a:bodyPr>
          <a:lstStyle/>
          <a:p>
            <a:r>
              <a:rPr lang="en-US" sz="2400" b="1" dirty="0"/>
              <a:t>Tribal Project Section 106 Preview Meeting:  November 2, 2020 (Completed)</a:t>
            </a:r>
          </a:p>
          <a:p>
            <a:r>
              <a:rPr lang="en-US" sz="2400" b="1" dirty="0"/>
              <a:t>Agency Project Section 106 Preview Meeting:  November 4, 2020 (Completed)</a:t>
            </a:r>
          </a:p>
          <a:p>
            <a:r>
              <a:rPr lang="en-US" sz="2400" b="1" dirty="0"/>
              <a:t>Section 106 Consultation Meeting:  November 17, 2020 (Completed)</a:t>
            </a:r>
          </a:p>
          <a:p>
            <a:r>
              <a:rPr lang="en-US" sz="2400" b="1" dirty="0"/>
              <a:t>Section 106 Consultation Meeting:  December 7, 2020 (Completed) </a:t>
            </a:r>
          </a:p>
          <a:p>
            <a:r>
              <a:rPr lang="en-US" sz="2400" b="1" dirty="0"/>
              <a:t>Section 106 Consultation Meeting:  January, 2021 (Postponed)</a:t>
            </a:r>
          </a:p>
          <a:p>
            <a:r>
              <a:rPr lang="en-US" sz="2400" b="1" dirty="0"/>
              <a:t>Section 106 Consultation Meeting:  July 14, 2021 (Today) </a:t>
            </a:r>
          </a:p>
          <a:p>
            <a:endParaRPr lang="en-US" sz="2400" b="1" dirty="0"/>
          </a:p>
        </p:txBody>
      </p:sp>
      <p:pic>
        <p:nvPicPr>
          <p:cNvPr id="1026" name="Picture 2">
            <a:extLst>
              <a:ext uri="{FF2B5EF4-FFF2-40B4-BE49-F238E27FC236}">
                <a16:creationId xmlns:a16="http://schemas.microsoft.com/office/drawing/2014/main" id="{4D7CCC84-F90E-4483-816E-FFC99523368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82263" y="4278562"/>
            <a:ext cx="4602582" cy="248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6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Project Agreement for Adverse Effect to the Hood River – White Salmon Interstate Bridge</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11</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9303327" cy="4351338"/>
          </a:xfrm>
        </p:spPr>
        <p:txBody>
          <a:bodyPr>
            <a:normAutofit/>
          </a:bodyPr>
          <a:lstStyle/>
          <a:p>
            <a:pPr marL="0" indent="0">
              <a:buNone/>
            </a:pPr>
            <a:r>
              <a:rPr lang="en-US" b="1" dirty="0"/>
              <a:t>Exploring Potential Mitigation Options</a:t>
            </a:r>
          </a:p>
          <a:p>
            <a:r>
              <a:rPr lang="en-US" dirty="0"/>
              <a:t>Adaptations to bridge design</a:t>
            </a:r>
          </a:p>
          <a:p>
            <a:r>
              <a:rPr lang="en-US" dirty="0"/>
              <a:t>Use of historic bridge components in the new design</a:t>
            </a:r>
          </a:p>
          <a:p>
            <a:r>
              <a:rPr lang="en-US" dirty="0"/>
              <a:t>Historic American Engineering Record (HAER)</a:t>
            </a:r>
          </a:p>
          <a:p>
            <a:r>
              <a:rPr lang="en-US" dirty="0"/>
              <a:t>Interpretive panels</a:t>
            </a:r>
          </a:p>
          <a:p>
            <a:r>
              <a:rPr lang="en-US" dirty="0"/>
              <a:t>Creation of a museum exhibit</a:t>
            </a:r>
          </a:p>
          <a:p>
            <a:r>
              <a:rPr lang="en-US" dirty="0"/>
              <a:t>Documentation of Columbia River crossings</a:t>
            </a:r>
          </a:p>
        </p:txBody>
      </p:sp>
      <p:sp>
        <p:nvSpPr>
          <p:cNvPr id="6" name="TextBox 5">
            <a:extLst>
              <a:ext uri="{FF2B5EF4-FFF2-40B4-BE49-F238E27FC236}">
                <a16:creationId xmlns:a16="http://schemas.microsoft.com/office/drawing/2014/main" id="{3FB1FDD4-F77C-409C-8715-96BF9ABD499A}"/>
              </a:ext>
            </a:extLst>
          </p:cNvPr>
          <p:cNvSpPr txBox="1"/>
          <p:nvPr/>
        </p:nvSpPr>
        <p:spPr>
          <a:xfrm>
            <a:off x="7480704" y="4102303"/>
            <a:ext cx="3023754" cy="369332"/>
          </a:xfrm>
          <a:prstGeom prst="rect">
            <a:avLst/>
          </a:prstGeom>
          <a:noFill/>
        </p:spPr>
        <p:txBody>
          <a:bodyPr wrap="square" rtlCol="0">
            <a:spAutoFit/>
          </a:bodyPr>
          <a:lstStyle/>
          <a:p>
            <a:r>
              <a:rPr lang="en-US" dirty="0"/>
              <a:t>SF Bay Bridge, Oakland, CA</a:t>
            </a:r>
          </a:p>
        </p:txBody>
      </p:sp>
      <p:sp>
        <p:nvSpPr>
          <p:cNvPr id="10" name="TextBox 9">
            <a:extLst>
              <a:ext uri="{FF2B5EF4-FFF2-40B4-BE49-F238E27FC236}">
                <a16:creationId xmlns:a16="http://schemas.microsoft.com/office/drawing/2014/main" id="{F2780AC1-3DB6-4174-A073-EE55BF1C6592}"/>
              </a:ext>
            </a:extLst>
          </p:cNvPr>
          <p:cNvSpPr txBox="1"/>
          <p:nvPr/>
        </p:nvSpPr>
        <p:spPr>
          <a:xfrm>
            <a:off x="7820293" y="1395610"/>
            <a:ext cx="1980780" cy="646331"/>
          </a:xfrm>
          <a:prstGeom prst="rect">
            <a:avLst/>
          </a:prstGeom>
          <a:noFill/>
        </p:spPr>
        <p:txBody>
          <a:bodyPr wrap="square" rtlCol="0">
            <a:spAutoFit/>
          </a:bodyPr>
          <a:lstStyle/>
          <a:p>
            <a:r>
              <a:rPr lang="en-US" dirty="0"/>
              <a:t>Rainbow Bridge, La Connor, WA</a:t>
            </a:r>
          </a:p>
        </p:txBody>
      </p:sp>
      <p:pic>
        <p:nvPicPr>
          <p:cNvPr id="1026" name="Picture 2" descr="recycled_buildings">
            <a:extLst>
              <a:ext uri="{FF2B5EF4-FFF2-40B4-BE49-F238E27FC236}">
                <a16:creationId xmlns:a16="http://schemas.microsoft.com/office/drawing/2014/main" id="{DCC09BAF-06FD-4E91-8B2F-07A4799730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7701" y="4465806"/>
            <a:ext cx="4577143" cy="2288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ree, outdoor, plant, step&#10;&#10;Description automatically generated">
            <a:extLst>
              <a:ext uri="{FF2B5EF4-FFF2-40B4-BE49-F238E27FC236}">
                <a16:creationId xmlns:a16="http://schemas.microsoft.com/office/drawing/2014/main" id="{AA378F69-425E-4246-8370-0F32F6BF25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9631759" y="1729843"/>
            <a:ext cx="2803525" cy="2102644"/>
          </a:xfrm>
          <a:prstGeom prst="rect">
            <a:avLst/>
          </a:prstGeom>
        </p:spPr>
      </p:pic>
    </p:spTree>
    <p:extLst>
      <p:ext uri="{BB962C8B-B14F-4D97-AF65-F5344CB8AC3E}">
        <p14:creationId xmlns:p14="http://schemas.microsoft.com/office/powerpoint/2010/main" val="135599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Adaptations to Bridge Design</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12</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13" name="Picture 12">
            <a:extLst>
              <a:ext uri="{FF2B5EF4-FFF2-40B4-BE49-F238E27FC236}">
                <a16:creationId xmlns:a16="http://schemas.microsoft.com/office/drawing/2014/main" id="{AF3B6D96-A605-4F62-9CAC-01AA2E6241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156" y="1743840"/>
            <a:ext cx="3572427" cy="3798836"/>
          </a:xfrm>
          <a:prstGeom prst="rect">
            <a:avLst/>
          </a:prstGeom>
        </p:spPr>
      </p:pic>
      <p:pic>
        <p:nvPicPr>
          <p:cNvPr id="14" name="Content Placeholder 13">
            <a:extLst>
              <a:ext uri="{FF2B5EF4-FFF2-40B4-BE49-F238E27FC236}">
                <a16:creationId xmlns:a16="http://schemas.microsoft.com/office/drawing/2014/main" id="{2A2E0191-A5C4-4C5D-9D2A-699C0BF7F5A5}"/>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3955112" y="1664057"/>
            <a:ext cx="3723770" cy="3975384"/>
          </a:xfrm>
          <a:prstGeom prst="rect">
            <a:avLst/>
          </a:prstGeom>
        </p:spPr>
      </p:pic>
      <p:pic>
        <p:nvPicPr>
          <p:cNvPr id="15" name="Picture 14">
            <a:extLst>
              <a:ext uri="{FF2B5EF4-FFF2-40B4-BE49-F238E27FC236}">
                <a16:creationId xmlns:a16="http://schemas.microsoft.com/office/drawing/2014/main" id="{F4CB8E71-9966-4EE4-9209-0DBC200FA7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94821" y="1588558"/>
            <a:ext cx="3812041" cy="3954730"/>
          </a:xfrm>
          <a:prstGeom prst="rect">
            <a:avLst/>
          </a:prstGeom>
        </p:spPr>
      </p:pic>
    </p:spTree>
    <p:extLst>
      <p:ext uri="{BB962C8B-B14F-4D97-AF65-F5344CB8AC3E}">
        <p14:creationId xmlns:p14="http://schemas.microsoft.com/office/powerpoint/2010/main" val="147292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Adaptations to Bridge Design: Art/Cultural Expressions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13</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12" name="Content Placeholder 11" descr="A picture containing tree, outdoor, plant, step&#10;&#10;Description automatically generated">
            <a:extLst>
              <a:ext uri="{FF2B5EF4-FFF2-40B4-BE49-F238E27FC236}">
                <a16:creationId xmlns:a16="http://schemas.microsoft.com/office/drawing/2014/main" id="{C6B609C9-966A-4837-B4AC-38182DA2F27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rot="5400000">
            <a:off x="7450770" y="2139634"/>
            <a:ext cx="5296544" cy="3971604"/>
          </a:xfrm>
          <a:prstGeom prst="rect">
            <a:avLst/>
          </a:prstGeom>
        </p:spPr>
      </p:pic>
      <p:pic>
        <p:nvPicPr>
          <p:cNvPr id="17" name="Picture 16">
            <a:extLst>
              <a:ext uri="{FF2B5EF4-FFF2-40B4-BE49-F238E27FC236}">
                <a16:creationId xmlns:a16="http://schemas.microsoft.com/office/drawing/2014/main" id="{D424FE68-4D10-4878-8524-2205C79DB7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56" y="1482511"/>
            <a:ext cx="5470684" cy="4122387"/>
          </a:xfrm>
          <a:prstGeom prst="rect">
            <a:avLst/>
          </a:prstGeom>
        </p:spPr>
      </p:pic>
      <p:sp>
        <p:nvSpPr>
          <p:cNvPr id="18" name="TextBox 17">
            <a:extLst>
              <a:ext uri="{FF2B5EF4-FFF2-40B4-BE49-F238E27FC236}">
                <a16:creationId xmlns:a16="http://schemas.microsoft.com/office/drawing/2014/main" id="{64D12828-89D2-4690-A49F-AD585D11260E}"/>
              </a:ext>
            </a:extLst>
          </p:cNvPr>
          <p:cNvSpPr txBox="1"/>
          <p:nvPr/>
        </p:nvSpPr>
        <p:spPr>
          <a:xfrm>
            <a:off x="6339840" y="1477164"/>
            <a:ext cx="1980780" cy="646331"/>
          </a:xfrm>
          <a:prstGeom prst="rect">
            <a:avLst/>
          </a:prstGeom>
          <a:noFill/>
        </p:spPr>
        <p:txBody>
          <a:bodyPr wrap="square" rtlCol="0">
            <a:spAutoFit/>
          </a:bodyPr>
          <a:lstStyle/>
          <a:p>
            <a:r>
              <a:rPr lang="en-US" dirty="0"/>
              <a:t>Rainbow Bridge,   La Connor, WA</a:t>
            </a:r>
          </a:p>
        </p:txBody>
      </p:sp>
      <p:sp>
        <p:nvSpPr>
          <p:cNvPr id="19" name="TextBox 18">
            <a:extLst>
              <a:ext uri="{FF2B5EF4-FFF2-40B4-BE49-F238E27FC236}">
                <a16:creationId xmlns:a16="http://schemas.microsoft.com/office/drawing/2014/main" id="{A83D8D3A-0FD5-44F2-BA6E-530F5417A269}"/>
              </a:ext>
            </a:extLst>
          </p:cNvPr>
          <p:cNvSpPr txBox="1"/>
          <p:nvPr/>
        </p:nvSpPr>
        <p:spPr>
          <a:xfrm>
            <a:off x="3505200" y="5710018"/>
            <a:ext cx="1980780" cy="369332"/>
          </a:xfrm>
          <a:prstGeom prst="rect">
            <a:avLst/>
          </a:prstGeom>
          <a:noFill/>
        </p:spPr>
        <p:txBody>
          <a:bodyPr wrap="square" rtlCol="0">
            <a:spAutoFit/>
          </a:bodyPr>
          <a:lstStyle/>
          <a:p>
            <a:r>
              <a:rPr lang="en-US" dirty="0"/>
              <a:t>Ohio Example</a:t>
            </a:r>
          </a:p>
        </p:txBody>
      </p:sp>
    </p:spTree>
    <p:extLst>
      <p:ext uri="{BB962C8B-B14F-4D97-AF65-F5344CB8AC3E}">
        <p14:creationId xmlns:p14="http://schemas.microsoft.com/office/powerpoint/2010/main" val="407942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Use of Historic Bridge Components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14</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9" name="Picture 8" descr="undefined">
            <a:extLst>
              <a:ext uri="{FF2B5EF4-FFF2-40B4-BE49-F238E27FC236}">
                <a16:creationId xmlns:a16="http://schemas.microsoft.com/office/drawing/2014/main" id="{E45135D9-5944-401B-81E7-609C4ED93C9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4384" y="1541030"/>
            <a:ext cx="3214816" cy="4293016"/>
          </a:xfrm>
          <a:prstGeom prst="rect">
            <a:avLst/>
          </a:prstGeom>
          <a:noFill/>
          <a:ln w="19050">
            <a:solidFill>
              <a:schemeClr val="tx1"/>
            </a:solidFill>
          </a:ln>
        </p:spPr>
      </p:pic>
      <p:sp>
        <p:nvSpPr>
          <p:cNvPr id="12" name="TextBox 11">
            <a:extLst>
              <a:ext uri="{FF2B5EF4-FFF2-40B4-BE49-F238E27FC236}">
                <a16:creationId xmlns:a16="http://schemas.microsoft.com/office/drawing/2014/main" id="{2864DCF7-35D1-4386-B520-28C0E5A84B50}"/>
              </a:ext>
            </a:extLst>
          </p:cNvPr>
          <p:cNvSpPr txBox="1"/>
          <p:nvPr/>
        </p:nvSpPr>
        <p:spPr>
          <a:xfrm>
            <a:off x="1814384" y="6009134"/>
            <a:ext cx="3023754" cy="369332"/>
          </a:xfrm>
          <a:prstGeom prst="rect">
            <a:avLst/>
          </a:prstGeom>
          <a:noFill/>
        </p:spPr>
        <p:txBody>
          <a:bodyPr wrap="square" rtlCol="0">
            <a:spAutoFit/>
          </a:bodyPr>
          <a:lstStyle/>
          <a:p>
            <a:r>
              <a:rPr lang="en-US" dirty="0"/>
              <a:t>South Park Bridge, Seattle, WA</a:t>
            </a:r>
          </a:p>
        </p:txBody>
      </p:sp>
      <p:pic>
        <p:nvPicPr>
          <p:cNvPr id="6" name="Picture 5">
            <a:extLst>
              <a:ext uri="{FF2B5EF4-FFF2-40B4-BE49-F238E27FC236}">
                <a16:creationId xmlns:a16="http://schemas.microsoft.com/office/drawing/2014/main" id="{9A40BE5D-4377-4FCF-BF81-0BEAD42C860D}"/>
              </a:ext>
            </a:extLst>
          </p:cNvPr>
          <p:cNvPicPr>
            <a:picLocks noChangeAspect="1"/>
          </p:cNvPicPr>
          <p:nvPr/>
        </p:nvPicPr>
        <p:blipFill>
          <a:blip r:embed="rId5"/>
          <a:stretch>
            <a:fillRect/>
          </a:stretch>
        </p:blipFill>
        <p:spPr>
          <a:xfrm>
            <a:off x="5362078" y="1419015"/>
            <a:ext cx="6147908" cy="1461662"/>
          </a:xfrm>
          <a:prstGeom prst="rect">
            <a:avLst/>
          </a:prstGeom>
        </p:spPr>
      </p:pic>
      <p:pic>
        <p:nvPicPr>
          <p:cNvPr id="8" name="Picture 7">
            <a:extLst>
              <a:ext uri="{FF2B5EF4-FFF2-40B4-BE49-F238E27FC236}">
                <a16:creationId xmlns:a16="http://schemas.microsoft.com/office/drawing/2014/main" id="{9CF5FB7F-6C48-4B8F-8326-A1549A3A0A32}"/>
              </a:ext>
            </a:extLst>
          </p:cNvPr>
          <p:cNvPicPr>
            <a:picLocks noChangeAspect="1"/>
          </p:cNvPicPr>
          <p:nvPr/>
        </p:nvPicPr>
        <p:blipFill>
          <a:blip r:embed="rId6"/>
          <a:stretch>
            <a:fillRect/>
          </a:stretch>
        </p:blipFill>
        <p:spPr>
          <a:xfrm>
            <a:off x="5362078" y="3028216"/>
            <a:ext cx="6722765" cy="3327937"/>
          </a:xfrm>
          <a:prstGeom prst="rect">
            <a:avLst/>
          </a:prstGeom>
        </p:spPr>
      </p:pic>
      <p:sp>
        <p:nvSpPr>
          <p:cNvPr id="16" name="TextBox 15">
            <a:extLst>
              <a:ext uri="{FF2B5EF4-FFF2-40B4-BE49-F238E27FC236}">
                <a16:creationId xmlns:a16="http://schemas.microsoft.com/office/drawing/2014/main" id="{06877422-E490-48F4-B439-EC02C49C252D}"/>
              </a:ext>
            </a:extLst>
          </p:cNvPr>
          <p:cNvSpPr txBox="1"/>
          <p:nvPr/>
        </p:nvSpPr>
        <p:spPr>
          <a:xfrm>
            <a:off x="6648274" y="2857516"/>
            <a:ext cx="4347519" cy="369332"/>
          </a:xfrm>
          <a:prstGeom prst="rect">
            <a:avLst/>
          </a:prstGeom>
          <a:noFill/>
        </p:spPr>
        <p:txBody>
          <a:bodyPr wrap="square" rtlCol="0">
            <a:spAutoFit/>
          </a:bodyPr>
          <a:lstStyle/>
          <a:p>
            <a:r>
              <a:rPr lang="en-US" dirty="0"/>
              <a:t>State Highway 79 Truss Bridge, Oklahoma</a:t>
            </a:r>
          </a:p>
        </p:txBody>
      </p:sp>
    </p:spTree>
    <p:extLst>
      <p:ext uri="{BB962C8B-B14F-4D97-AF65-F5344CB8AC3E}">
        <p14:creationId xmlns:p14="http://schemas.microsoft.com/office/powerpoint/2010/main" val="378508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Historic American Engineering Record</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15</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2050" name="Picture 2" descr="Structurae [en]: Broadway Bridge, Portland, Oregon. (HAER, ORE,26-PORT,9-15)">
            <a:extLst>
              <a:ext uri="{FF2B5EF4-FFF2-40B4-BE49-F238E27FC236}">
                <a16:creationId xmlns:a16="http://schemas.microsoft.com/office/drawing/2014/main" id="{34C9BE3C-FDDF-4D39-A6AD-7913A492354C}"/>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5391316" y="1523877"/>
            <a:ext cx="6691892" cy="4605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5332637-7141-45BF-A489-F2D1BD0AAE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8762" y="1518335"/>
            <a:ext cx="4993317" cy="33120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7E5E68E-3637-421B-86BF-D9CEBB22C4E1}"/>
              </a:ext>
            </a:extLst>
          </p:cNvPr>
          <p:cNvSpPr txBox="1"/>
          <p:nvPr/>
        </p:nvSpPr>
        <p:spPr>
          <a:xfrm>
            <a:off x="1748481" y="5760471"/>
            <a:ext cx="4347519" cy="369332"/>
          </a:xfrm>
          <a:prstGeom prst="rect">
            <a:avLst/>
          </a:prstGeom>
          <a:noFill/>
        </p:spPr>
        <p:txBody>
          <a:bodyPr wrap="square" rtlCol="0">
            <a:spAutoFit/>
          </a:bodyPr>
          <a:lstStyle/>
          <a:p>
            <a:r>
              <a:rPr lang="en-US" dirty="0"/>
              <a:t>Broadway Bridge, Portland, Oregon</a:t>
            </a:r>
          </a:p>
        </p:txBody>
      </p:sp>
    </p:spTree>
    <p:extLst>
      <p:ext uri="{BB962C8B-B14F-4D97-AF65-F5344CB8AC3E}">
        <p14:creationId xmlns:p14="http://schemas.microsoft.com/office/powerpoint/2010/main" val="83550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Historic American Engineering Record</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16</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12" name="TextBox 11">
            <a:extLst>
              <a:ext uri="{FF2B5EF4-FFF2-40B4-BE49-F238E27FC236}">
                <a16:creationId xmlns:a16="http://schemas.microsoft.com/office/drawing/2014/main" id="{B7E5E68E-3637-421B-86BF-D9CEBB22C4E1}"/>
              </a:ext>
            </a:extLst>
          </p:cNvPr>
          <p:cNvSpPr txBox="1"/>
          <p:nvPr/>
        </p:nvSpPr>
        <p:spPr>
          <a:xfrm>
            <a:off x="1748481" y="5760471"/>
            <a:ext cx="4347519" cy="369332"/>
          </a:xfrm>
          <a:prstGeom prst="rect">
            <a:avLst/>
          </a:prstGeom>
          <a:noFill/>
        </p:spPr>
        <p:txBody>
          <a:bodyPr wrap="square" rtlCol="0">
            <a:spAutoFit/>
          </a:bodyPr>
          <a:lstStyle/>
          <a:p>
            <a:r>
              <a:rPr lang="en-US" dirty="0"/>
              <a:t>Steel Bridge, Portland, Oregon</a:t>
            </a:r>
          </a:p>
        </p:txBody>
      </p:sp>
      <p:pic>
        <p:nvPicPr>
          <p:cNvPr id="3" name="Picture 2">
            <a:extLst>
              <a:ext uri="{FF2B5EF4-FFF2-40B4-BE49-F238E27FC236}">
                <a16:creationId xmlns:a16="http://schemas.microsoft.com/office/drawing/2014/main" id="{70E95016-56C2-49ED-B982-1D3B8EBE01F5}"/>
              </a:ext>
            </a:extLst>
          </p:cNvPr>
          <p:cNvPicPr>
            <a:picLocks noChangeAspect="1"/>
          </p:cNvPicPr>
          <p:nvPr/>
        </p:nvPicPr>
        <p:blipFill>
          <a:blip r:embed="rId4"/>
          <a:stretch>
            <a:fillRect/>
          </a:stretch>
        </p:blipFill>
        <p:spPr>
          <a:xfrm>
            <a:off x="268900" y="1325562"/>
            <a:ext cx="2931500" cy="4445571"/>
          </a:xfrm>
          <a:prstGeom prst="rect">
            <a:avLst/>
          </a:prstGeom>
        </p:spPr>
      </p:pic>
      <p:pic>
        <p:nvPicPr>
          <p:cNvPr id="6" name="Picture 5">
            <a:extLst>
              <a:ext uri="{FF2B5EF4-FFF2-40B4-BE49-F238E27FC236}">
                <a16:creationId xmlns:a16="http://schemas.microsoft.com/office/drawing/2014/main" id="{84590DE8-06C4-4982-BF4B-42A3198909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2344" y="1421044"/>
            <a:ext cx="7160756" cy="4907002"/>
          </a:xfrm>
          <a:prstGeom prst="rect">
            <a:avLst/>
          </a:prstGeom>
        </p:spPr>
      </p:pic>
    </p:spTree>
    <p:extLst>
      <p:ext uri="{BB962C8B-B14F-4D97-AF65-F5344CB8AC3E}">
        <p14:creationId xmlns:p14="http://schemas.microsoft.com/office/powerpoint/2010/main" val="78735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 Interpretive Panels (Locations &amp; Content)</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17</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914401" y="1593799"/>
            <a:ext cx="10889672" cy="4351338"/>
          </a:xfrm>
        </p:spPr>
        <p:txBody>
          <a:bodyPr>
            <a:normAutofit/>
          </a:bodyPr>
          <a:lstStyle/>
          <a:p>
            <a:pPr marL="0" indent="0">
              <a:buNone/>
            </a:pPr>
            <a:endParaRPr lang="en-US" sz="4800" b="1" dirty="0"/>
          </a:p>
        </p:txBody>
      </p:sp>
      <p:pic>
        <p:nvPicPr>
          <p:cNvPr id="9" name="Picture 8" descr="A sign on a sidewalk&#10;&#10;Description automatically generated">
            <a:extLst>
              <a:ext uri="{FF2B5EF4-FFF2-40B4-BE49-F238E27FC236}">
                <a16:creationId xmlns:a16="http://schemas.microsoft.com/office/drawing/2014/main" id="{7FA7B19C-2641-4B2F-88B2-F9FE2B2E8494}"/>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519" y="1412283"/>
            <a:ext cx="5092509" cy="3825359"/>
          </a:xfrm>
          <a:prstGeom prst="rect">
            <a:avLst/>
          </a:prstGeom>
        </p:spPr>
      </p:pic>
      <p:pic>
        <p:nvPicPr>
          <p:cNvPr id="8" name="Picture 7">
            <a:extLst>
              <a:ext uri="{FF2B5EF4-FFF2-40B4-BE49-F238E27FC236}">
                <a16:creationId xmlns:a16="http://schemas.microsoft.com/office/drawing/2014/main" id="{6A7F1593-2598-4EC0-84EF-0E12B9779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1456" y="2324322"/>
            <a:ext cx="8213388" cy="4032027"/>
          </a:xfrm>
          <a:prstGeom prst="rect">
            <a:avLst/>
          </a:prstGeom>
        </p:spPr>
      </p:pic>
    </p:spTree>
    <p:extLst>
      <p:ext uri="{BB962C8B-B14F-4D97-AF65-F5344CB8AC3E}">
        <p14:creationId xmlns:p14="http://schemas.microsoft.com/office/powerpoint/2010/main" val="279646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Museum Exhibits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18</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4100" name="Picture 4" descr="Exhibit at bridge museum in Wuhan">
            <a:extLst>
              <a:ext uri="{FF2B5EF4-FFF2-40B4-BE49-F238E27FC236}">
                <a16:creationId xmlns:a16="http://schemas.microsoft.com/office/drawing/2014/main" id="{1E410302-070D-44E2-BDED-C684CAC701E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156" y="141901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 60-foot-long Lego replica of the Golden Gate Bridge is among the wonders on display in the Museum of Science and Industry’s “Brick by Brick” exhibit.">
            <a:extLst>
              <a:ext uri="{FF2B5EF4-FFF2-40B4-BE49-F238E27FC236}">
                <a16:creationId xmlns:a16="http://schemas.microsoft.com/office/drawing/2014/main" id="{5AEDCAE7-15B8-4FBB-B7B4-9FE71878AE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08341" y="254421"/>
            <a:ext cx="4676503" cy="31157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7EA72D1-B1A5-4BB8-B9DB-A345BD281F44}"/>
              </a:ext>
            </a:extLst>
          </p:cNvPr>
          <p:cNvSpPr txBox="1"/>
          <p:nvPr/>
        </p:nvSpPr>
        <p:spPr>
          <a:xfrm>
            <a:off x="107156" y="5322467"/>
            <a:ext cx="3280130" cy="369332"/>
          </a:xfrm>
          <a:prstGeom prst="rect">
            <a:avLst/>
          </a:prstGeom>
          <a:noFill/>
        </p:spPr>
        <p:txBody>
          <a:bodyPr wrap="square" rtlCol="0">
            <a:spAutoFit/>
          </a:bodyPr>
          <a:lstStyle/>
          <a:p>
            <a:r>
              <a:rPr lang="en-US" dirty="0"/>
              <a:t>Historic Bridge Museum, China</a:t>
            </a:r>
          </a:p>
        </p:txBody>
      </p:sp>
      <p:sp>
        <p:nvSpPr>
          <p:cNvPr id="15" name="TextBox 14">
            <a:extLst>
              <a:ext uri="{FF2B5EF4-FFF2-40B4-BE49-F238E27FC236}">
                <a16:creationId xmlns:a16="http://schemas.microsoft.com/office/drawing/2014/main" id="{1B7A2793-2D87-480E-895B-67BA021779B3}"/>
              </a:ext>
            </a:extLst>
          </p:cNvPr>
          <p:cNvSpPr txBox="1"/>
          <p:nvPr/>
        </p:nvSpPr>
        <p:spPr>
          <a:xfrm>
            <a:off x="9362012" y="3487860"/>
            <a:ext cx="3023754" cy="923330"/>
          </a:xfrm>
          <a:prstGeom prst="rect">
            <a:avLst/>
          </a:prstGeom>
          <a:noFill/>
        </p:spPr>
        <p:txBody>
          <a:bodyPr wrap="square" rtlCol="0">
            <a:spAutoFit/>
          </a:bodyPr>
          <a:lstStyle/>
          <a:p>
            <a:r>
              <a:rPr lang="en-US" dirty="0"/>
              <a:t>Lego Model of Golden Gate Bridge, Chicago Museum of Science &amp; Industry</a:t>
            </a:r>
          </a:p>
        </p:txBody>
      </p:sp>
      <p:pic>
        <p:nvPicPr>
          <p:cNvPr id="4104" name="Picture 8">
            <a:extLst>
              <a:ext uri="{FF2B5EF4-FFF2-40B4-BE49-F238E27FC236}">
                <a16:creationId xmlns:a16="http://schemas.microsoft.com/office/drawing/2014/main" id="{5EA1B145-C4D9-4001-B4AD-8576897709D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1904" y="4436108"/>
            <a:ext cx="3280130" cy="218675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E815383-0A8B-4DE3-9D4E-A62633426984}"/>
              </a:ext>
            </a:extLst>
          </p:cNvPr>
          <p:cNvSpPr txBox="1"/>
          <p:nvPr/>
        </p:nvSpPr>
        <p:spPr>
          <a:xfrm>
            <a:off x="9614262" y="5888404"/>
            <a:ext cx="2577737" cy="369332"/>
          </a:xfrm>
          <a:prstGeom prst="rect">
            <a:avLst/>
          </a:prstGeom>
          <a:noFill/>
        </p:spPr>
        <p:txBody>
          <a:bodyPr wrap="square" rtlCol="0">
            <a:spAutoFit/>
          </a:bodyPr>
          <a:lstStyle/>
          <a:p>
            <a:r>
              <a:rPr lang="en-US" dirty="0"/>
              <a:t>Dugout Canoe, CGDCM</a:t>
            </a:r>
          </a:p>
        </p:txBody>
      </p:sp>
    </p:spTree>
    <p:extLst>
      <p:ext uri="{BB962C8B-B14F-4D97-AF65-F5344CB8AC3E}">
        <p14:creationId xmlns:p14="http://schemas.microsoft.com/office/powerpoint/2010/main" val="362844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Documentation/Publication of Columbia River Crossings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19</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4" name="Picture 3">
            <a:extLst>
              <a:ext uri="{FF2B5EF4-FFF2-40B4-BE49-F238E27FC236}">
                <a16:creationId xmlns:a16="http://schemas.microsoft.com/office/drawing/2014/main" id="{F67DC512-DDF0-42FA-BB05-64B5140CC8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56" y="1419014"/>
            <a:ext cx="5273512" cy="4081415"/>
          </a:xfrm>
          <a:prstGeom prst="rect">
            <a:avLst/>
          </a:prstGeom>
        </p:spPr>
      </p:pic>
      <p:pic>
        <p:nvPicPr>
          <p:cNvPr id="6" name="Picture 5">
            <a:extLst>
              <a:ext uri="{FF2B5EF4-FFF2-40B4-BE49-F238E27FC236}">
                <a16:creationId xmlns:a16="http://schemas.microsoft.com/office/drawing/2014/main" id="{CA660C62-0816-4CEE-9460-9AF572473C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0668" y="1323199"/>
            <a:ext cx="6545721" cy="4871671"/>
          </a:xfrm>
          <a:prstGeom prst="rect">
            <a:avLst/>
          </a:prstGeom>
        </p:spPr>
      </p:pic>
    </p:spTree>
    <p:extLst>
      <p:ext uri="{BB962C8B-B14F-4D97-AF65-F5344CB8AC3E}">
        <p14:creationId xmlns:p14="http://schemas.microsoft.com/office/powerpoint/2010/main" val="104238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5A72981-4352-4C9D-BF6F-C0F8F01C3984}"/>
              </a:ext>
            </a:extLst>
          </p:cNvPr>
          <p:cNvSpPr/>
          <p:nvPr/>
        </p:nvSpPr>
        <p:spPr>
          <a:xfrm>
            <a:off x="0" y="627564"/>
            <a:ext cx="6467867"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428" y="627564"/>
            <a:ext cx="7474172" cy="1325563"/>
          </a:xfrm>
        </p:spPr>
        <p:txBody>
          <a:bodyPr>
            <a:normAutofit/>
          </a:bodyPr>
          <a:lstStyle/>
          <a:p>
            <a:r>
              <a:rPr lang="en-US" dirty="0">
                <a:solidFill>
                  <a:schemeClr val="bg1"/>
                </a:solidFill>
              </a:rPr>
              <a:t>Agenda</a:t>
            </a:r>
          </a:p>
        </p:txBody>
      </p:sp>
      <p:sp>
        <p:nvSpPr>
          <p:cNvPr id="3" name="Content Placeholder 2"/>
          <p:cNvSpPr>
            <a:spLocks noGrp="1"/>
          </p:cNvSpPr>
          <p:nvPr>
            <p:ph idx="1"/>
          </p:nvPr>
        </p:nvSpPr>
        <p:spPr>
          <a:xfrm>
            <a:off x="1136429" y="2278173"/>
            <a:ext cx="7778971" cy="4204270"/>
          </a:xfrm>
        </p:spPr>
        <p:txBody>
          <a:bodyPr anchor="ctr">
            <a:normAutofit fontScale="77500" lnSpcReduction="20000"/>
          </a:bodyPr>
          <a:lstStyle/>
          <a:p>
            <a:endParaRPr lang="en-US" sz="2400" dirty="0"/>
          </a:p>
          <a:p>
            <a:pPr marL="0" indent="0">
              <a:buNone/>
            </a:pPr>
            <a:endParaRPr lang="en-US" sz="2400" dirty="0"/>
          </a:p>
          <a:p>
            <a:r>
              <a:rPr lang="en-US" sz="2400" dirty="0"/>
              <a:t>Introductions:  Project Partners Roll Call</a:t>
            </a:r>
          </a:p>
          <a:p>
            <a:r>
              <a:rPr lang="en-US" sz="2400" dirty="0"/>
              <a:t>Project Updates:  Status of NEPA process (SDEIS (timetable))</a:t>
            </a:r>
          </a:p>
          <a:p>
            <a:r>
              <a:rPr lang="en-US" sz="2400" dirty="0"/>
              <a:t>Project Updates:  Section 106</a:t>
            </a:r>
          </a:p>
          <a:p>
            <a:pPr lvl="1"/>
            <a:r>
              <a:rPr lang="en-US" sz="2000" dirty="0"/>
              <a:t>Consulting party updates</a:t>
            </a:r>
          </a:p>
          <a:p>
            <a:pPr lvl="1"/>
            <a:r>
              <a:rPr lang="en-US" sz="2000" dirty="0"/>
              <a:t>Concurrences received from Oregon SHPO and Washington DAHP on eligibility and overall project effects</a:t>
            </a:r>
          </a:p>
          <a:p>
            <a:pPr lvl="1"/>
            <a:r>
              <a:rPr lang="en-US" sz="2000" dirty="0"/>
              <a:t>Adverse Effect to the Hood River – White Salmon Interstate Bridge</a:t>
            </a:r>
          </a:p>
          <a:p>
            <a:pPr lvl="1"/>
            <a:r>
              <a:rPr lang="en-US" sz="2000" dirty="0"/>
              <a:t>Status of Archaeological Resources Survey Report &amp; Archaeological Testing Report</a:t>
            </a:r>
            <a:endParaRPr lang="en-US" sz="2400" dirty="0"/>
          </a:p>
          <a:p>
            <a:pPr lvl="0"/>
            <a:r>
              <a:rPr lang="en-US" sz="2400" dirty="0">
                <a:solidFill>
                  <a:prstClr val="black"/>
                </a:solidFill>
              </a:rPr>
              <a:t>Group discussion on which mitigation options to pursue further</a:t>
            </a:r>
            <a:endParaRPr lang="en-US" sz="2400" dirty="0"/>
          </a:p>
          <a:p>
            <a:r>
              <a:rPr lang="en-US" sz="2400" dirty="0"/>
              <a:t>Review Schedule of Project Agreement and agreement component reviews</a:t>
            </a:r>
          </a:p>
          <a:p>
            <a:r>
              <a:rPr lang="en-US" sz="2400" dirty="0"/>
              <a:t>Summary of next steps, action items, and next meeting date</a:t>
            </a:r>
          </a:p>
          <a:p>
            <a:endParaRPr lang="en-US" sz="2400" dirty="0"/>
          </a:p>
          <a:p>
            <a:endParaRPr lang="en-US" sz="2400" dirty="0"/>
          </a:p>
          <a:p>
            <a:pPr marL="0" indent="0">
              <a:buNone/>
            </a:pPr>
            <a:endParaRPr lang="en-US" sz="2400" dirty="0"/>
          </a:p>
          <a:p>
            <a:endParaRPr lang="en-US" sz="1700" dirty="0"/>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86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57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F178CE-E72B-4CA5-B067-D97859715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4442" y="3017788"/>
            <a:ext cx="1462088" cy="822424"/>
          </a:xfrm>
          <a:prstGeom prst="rect">
            <a:avLst/>
          </a:prstGeom>
        </p:spPr>
      </p:pic>
      <p:sp>
        <p:nvSpPr>
          <p:cNvPr id="7" name="Slide Number Placeholder 6">
            <a:extLst>
              <a:ext uri="{FF2B5EF4-FFF2-40B4-BE49-F238E27FC236}">
                <a16:creationId xmlns:a16="http://schemas.microsoft.com/office/drawing/2014/main" id="{D366B8CC-033B-4A9A-BE50-598250AE225B}"/>
              </a:ext>
            </a:extLst>
          </p:cNvPr>
          <p:cNvSpPr>
            <a:spLocks noGrp="1"/>
          </p:cNvSpPr>
          <p:nvPr>
            <p:ph type="sldNum" sz="quarter" idx="12"/>
          </p:nvPr>
        </p:nvSpPr>
        <p:spPr>
          <a:xfrm>
            <a:off x="10341428" y="6356350"/>
            <a:ext cx="1012371" cy="365125"/>
          </a:xfrm>
          <a:prstGeom prst="ellipse">
            <a:avLst/>
          </a:prstGeom>
        </p:spPr>
        <p:txBody>
          <a:bodyPr>
            <a:normAutofit/>
          </a:bodyPr>
          <a:lstStyle/>
          <a:p>
            <a:pPr>
              <a:lnSpc>
                <a:spcPct val="90000"/>
              </a:lnSpc>
              <a:spcAft>
                <a:spcPts val="600"/>
              </a:spcAft>
            </a:pPr>
            <a:fld id="{15E1EE6C-38CD-44A2-840B-BB93E31A7890}" type="slidenum">
              <a:rPr lang="en-US">
                <a:solidFill>
                  <a:srgbClr val="FFFFFF"/>
                </a:solidFill>
              </a:rPr>
              <a:pPr>
                <a:lnSpc>
                  <a:spcPct val="90000"/>
                </a:lnSpc>
                <a:spcAft>
                  <a:spcPts val="600"/>
                </a:spcAft>
              </a:pPr>
              <a:t>2</a:t>
            </a:fld>
            <a:endParaRPr lang="en-US">
              <a:solidFill>
                <a:srgbClr val="FFFFFF"/>
              </a:solidFill>
            </a:endParaRPr>
          </a:p>
        </p:txBody>
      </p:sp>
    </p:spTree>
    <p:extLst>
      <p:ext uri="{BB962C8B-B14F-4D97-AF65-F5344CB8AC3E}">
        <p14:creationId xmlns:p14="http://schemas.microsoft.com/office/powerpoint/2010/main" val="190587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NRHP - Multiple Property Documentation Form – Oregon/Washington Interstate Bridges </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20</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pic>
        <p:nvPicPr>
          <p:cNvPr id="3" name="Picture 2">
            <a:extLst>
              <a:ext uri="{FF2B5EF4-FFF2-40B4-BE49-F238E27FC236}">
                <a16:creationId xmlns:a16="http://schemas.microsoft.com/office/drawing/2014/main" id="{878D8166-1370-4058-B8F1-D03F67BCD6BD}"/>
              </a:ext>
            </a:extLst>
          </p:cNvPr>
          <p:cNvPicPr>
            <a:picLocks noChangeAspect="1"/>
          </p:cNvPicPr>
          <p:nvPr/>
        </p:nvPicPr>
        <p:blipFill>
          <a:blip r:embed="rId4"/>
          <a:stretch>
            <a:fillRect/>
          </a:stretch>
        </p:blipFill>
        <p:spPr>
          <a:xfrm>
            <a:off x="1970288" y="1524857"/>
            <a:ext cx="3714857" cy="4831492"/>
          </a:xfrm>
          <a:prstGeom prst="rect">
            <a:avLst/>
          </a:prstGeom>
        </p:spPr>
      </p:pic>
      <p:pic>
        <p:nvPicPr>
          <p:cNvPr id="8" name="Picture 7">
            <a:extLst>
              <a:ext uri="{FF2B5EF4-FFF2-40B4-BE49-F238E27FC236}">
                <a16:creationId xmlns:a16="http://schemas.microsoft.com/office/drawing/2014/main" id="{D24AB682-0DC1-4440-8106-4FAEAA4BB393}"/>
              </a:ext>
            </a:extLst>
          </p:cNvPr>
          <p:cNvPicPr>
            <a:picLocks noChangeAspect="1"/>
          </p:cNvPicPr>
          <p:nvPr/>
        </p:nvPicPr>
        <p:blipFill>
          <a:blip r:embed="rId5"/>
          <a:stretch>
            <a:fillRect/>
          </a:stretch>
        </p:blipFill>
        <p:spPr>
          <a:xfrm>
            <a:off x="6474547" y="1570845"/>
            <a:ext cx="3892771" cy="5128092"/>
          </a:xfrm>
          <a:prstGeom prst="rect">
            <a:avLst/>
          </a:prstGeom>
        </p:spPr>
      </p:pic>
    </p:spTree>
    <p:extLst>
      <p:ext uri="{BB962C8B-B14F-4D97-AF65-F5344CB8AC3E}">
        <p14:creationId xmlns:p14="http://schemas.microsoft.com/office/powerpoint/2010/main" val="382804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 Project Agreement Consultation Schedule (Moving Forward) </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21</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914401" y="1593799"/>
            <a:ext cx="10889672" cy="4351338"/>
          </a:xfrm>
        </p:spPr>
        <p:txBody>
          <a:bodyPr>
            <a:normAutofit/>
          </a:bodyPr>
          <a:lstStyle/>
          <a:p>
            <a:r>
              <a:rPr lang="en-US" sz="2400" b="1" dirty="0"/>
              <a:t>Section 106 Consultation Meeting:  July 14, 2021 (Today)</a:t>
            </a:r>
          </a:p>
          <a:p>
            <a:pPr lvl="1"/>
            <a:r>
              <a:rPr lang="en-US" sz="2000" b="1" dirty="0"/>
              <a:t>Draft of Project Agreement Stipulations to CPs:  July 19, 2021</a:t>
            </a:r>
          </a:p>
          <a:p>
            <a:pPr lvl="1"/>
            <a:r>
              <a:rPr lang="en-US" sz="2000" b="1" dirty="0"/>
              <a:t>CP Comments on Proposed Agreement Stipulations due:  August 16, 2021</a:t>
            </a:r>
          </a:p>
          <a:p>
            <a:pPr lvl="1"/>
            <a:r>
              <a:rPr lang="en-US" sz="2000" b="1" dirty="0"/>
              <a:t>Revised Stipulations and Whereas Statements to CPs:  August 27, 2021</a:t>
            </a:r>
          </a:p>
          <a:p>
            <a:r>
              <a:rPr lang="en-US" sz="2400" b="1" dirty="0"/>
              <a:t>Section 106 Consultation Meeting:  September 1, 2021 </a:t>
            </a:r>
          </a:p>
          <a:p>
            <a:pPr lvl="1"/>
            <a:r>
              <a:rPr lang="en-US" sz="2000" b="1" dirty="0"/>
              <a:t>CP Comments on Revised Stipulations and Whereas Statements due:  September 17, 2021</a:t>
            </a:r>
          </a:p>
          <a:p>
            <a:pPr lvl="1"/>
            <a:r>
              <a:rPr lang="en-US" sz="2000" b="1" dirty="0"/>
              <a:t>Complete Review Draft of Agreement to CPs for comment:  October 1, 2021</a:t>
            </a:r>
          </a:p>
          <a:p>
            <a:r>
              <a:rPr lang="en-US" sz="2400" b="1" dirty="0"/>
              <a:t>Section 106 Consultation Meeting: October 8, 2021</a:t>
            </a:r>
          </a:p>
          <a:p>
            <a:pPr lvl="1"/>
            <a:r>
              <a:rPr lang="en-US" sz="2000" b="1" dirty="0"/>
              <a:t>Final CP comments on Agreement Review Draft due:  October 29, 2021</a:t>
            </a:r>
          </a:p>
          <a:p>
            <a:pPr lvl="1"/>
            <a:r>
              <a:rPr lang="en-US" sz="2000" b="1" dirty="0"/>
              <a:t>Final Agreement out for review/signature: November 12, 2021</a:t>
            </a:r>
          </a:p>
          <a:p>
            <a:pPr marL="0" indent="0">
              <a:buNone/>
            </a:pPr>
            <a:endParaRPr lang="en-US" sz="2400" b="1" dirty="0"/>
          </a:p>
          <a:p>
            <a:endParaRPr lang="en-US" sz="2400" b="1" dirty="0"/>
          </a:p>
        </p:txBody>
      </p:sp>
    </p:spTree>
    <p:extLst>
      <p:ext uri="{BB962C8B-B14F-4D97-AF65-F5344CB8AC3E}">
        <p14:creationId xmlns:p14="http://schemas.microsoft.com/office/powerpoint/2010/main" val="426594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CD5D55-66A4-4CEC-B23A-239E752AB25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5"/>
            <a:ext cx="10515600" cy="1325563"/>
          </a:xfrm>
        </p:spPr>
        <p:txBody>
          <a:bodyPr/>
          <a:lstStyle/>
          <a:p>
            <a:r>
              <a:rPr lang="en-US" dirty="0">
                <a:solidFill>
                  <a:schemeClr val="bg1"/>
                </a:solidFill>
              </a:rPr>
              <a:t>For the Future</a:t>
            </a:r>
          </a:p>
        </p:txBody>
      </p:sp>
      <p:sp>
        <p:nvSpPr>
          <p:cNvPr id="5" name="Slide Number Placeholder 4">
            <a:extLst>
              <a:ext uri="{FF2B5EF4-FFF2-40B4-BE49-F238E27FC236}">
                <a16:creationId xmlns:a16="http://schemas.microsoft.com/office/drawing/2014/main" id="{B6DCEE68-E2F2-482D-BE0E-5E7274AC5394}"/>
              </a:ext>
            </a:extLst>
          </p:cNvPr>
          <p:cNvSpPr>
            <a:spLocks noGrp="1"/>
          </p:cNvSpPr>
          <p:nvPr>
            <p:ph type="sldNum" sz="quarter" idx="12"/>
          </p:nvPr>
        </p:nvSpPr>
        <p:spPr/>
        <p:txBody>
          <a:bodyPr/>
          <a:lstStyle/>
          <a:p>
            <a:fld id="{15E1EE6C-38CD-44A2-840B-BB93E31A7890}" type="slidenum">
              <a:rPr lang="en-US" smtClean="0"/>
              <a:t>22</a:t>
            </a:fld>
            <a:endParaRPr lang="en-US"/>
          </a:p>
        </p:txBody>
      </p:sp>
      <p:sp>
        <p:nvSpPr>
          <p:cNvPr id="4" name="Content Placeholder 3">
            <a:extLst>
              <a:ext uri="{FF2B5EF4-FFF2-40B4-BE49-F238E27FC236}">
                <a16:creationId xmlns:a16="http://schemas.microsoft.com/office/drawing/2014/main" id="{F56B5F49-5E33-46FB-8A77-424AC8B40A6C}"/>
              </a:ext>
            </a:extLst>
          </p:cNvPr>
          <p:cNvSpPr>
            <a:spLocks noGrp="1"/>
          </p:cNvSpPr>
          <p:nvPr>
            <p:ph idx="1"/>
          </p:nvPr>
        </p:nvSpPr>
        <p:spPr/>
        <p:txBody>
          <a:bodyPr/>
          <a:lstStyle/>
          <a:p>
            <a:r>
              <a:rPr lang="en-US" dirty="0"/>
              <a:t>Next Steps</a:t>
            </a:r>
          </a:p>
          <a:p>
            <a:r>
              <a:rPr lang="en-US" dirty="0"/>
              <a:t>Action Items</a:t>
            </a:r>
          </a:p>
          <a:p>
            <a:r>
              <a:rPr lang="en-US" dirty="0"/>
              <a:t>Next Meeting Date (September 1, 2021)</a:t>
            </a:r>
          </a:p>
          <a:p>
            <a:r>
              <a:rPr lang="en-US" dirty="0"/>
              <a:t>Questions &amp; Concerns</a:t>
            </a:r>
          </a:p>
          <a:p>
            <a:endParaRPr lang="en-US" dirty="0"/>
          </a:p>
        </p:txBody>
      </p:sp>
    </p:spTree>
    <p:extLst>
      <p:ext uri="{BB962C8B-B14F-4D97-AF65-F5344CB8AC3E}">
        <p14:creationId xmlns:p14="http://schemas.microsoft.com/office/powerpoint/2010/main" val="1284449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Adjourn</a:t>
            </a:r>
          </a:p>
        </p:txBody>
      </p:sp>
      <p:pic>
        <p:nvPicPr>
          <p:cNvPr id="5" name="Picture 4">
            <a:extLst>
              <a:ext uri="{FF2B5EF4-FFF2-40B4-BE49-F238E27FC236}">
                <a16:creationId xmlns:a16="http://schemas.microsoft.com/office/drawing/2014/main" id="{B3ECB442-91D6-4271-AD1B-0AEA08CFE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 y="1185609"/>
            <a:ext cx="11496821" cy="2241880"/>
          </a:xfrm>
          <a:prstGeom prst="rect">
            <a:avLst/>
          </a:prstGeom>
        </p:spPr>
      </p:pic>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3F0BA5F-FCF9-4099-9AF0-9C1912583501}"/>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15E1EE6C-38CD-44A2-840B-BB93E31A7890}" type="slidenum">
              <a:rPr lang="en-US">
                <a:solidFill>
                  <a:srgbClr val="898989"/>
                </a:solidFill>
              </a:rPr>
              <a:pPr>
                <a:spcAft>
                  <a:spcPts val="600"/>
                </a:spcAft>
              </a:pPr>
              <a:t>23</a:t>
            </a:fld>
            <a:endParaRPr lang="en-US">
              <a:solidFill>
                <a:srgbClr val="898989"/>
              </a:solidFill>
            </a:endParaRPr>
          </a:p>
        </p:txBody>
      </p:sp>
    </p:spTree>
    <p:extLst>
      <p:ext uri="{BB962C8B-B14F-4D97-AF65-F5344CB8AC3E}">
        <p14:creationId xmlns:p14="http://schemas.microsoft.com/office/powerpoint/2010/main" val="172760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Section 106 Agencies, Tribes, and Other Consulting Parties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3</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6206836" cy="4351338"/>
          </a:xfrm>
        </p:spPr>
        <p:txBody>
          <a:bodyPr>
            <a:normAutofit fontScale="92500" lnSpcReduction="20000"/>
          </a:bodyPr>
          <a:lstStyle/>
          <a:p>
            <a:r>
              <a:rPr lang="en-US" dirty="0"/>
              <a:t>Federal Highway Administration</a:t>
            </a:r>
          </a:p>
          <a:p>
            <a:r>
              <a:rPr lang="en-US" dirty="0"/>
              <a:t>U.S. Coast Guard</a:t>
            </a:r>
          </a:p>
          <a:p>
            <a:r>
              <a:rPr lang="en-US" dirty="0"/>
              <a:t>U.S. Army Corps of Engineers</a:t>
            </a:r>
          </a:p>
          <a:p>
            <a:r>
              <a:rPr lang="en-US" dirty="0"/>
              <a:t>U.S. Bureau of Indian Affairs</a:t>
            </a:r>
          </a:p>
          <a:p>
            <a:r>
              <a:rPr lang="en-US" dirty="0"/>
              <a:t>Oregon DOT</a:t>
            </a:r>
          </a:p>
          <a:p>
            <a:r>
              <a:rPr lang="en-US" dirty="0"/>
              <a:t>Washington State DOT</a:t>
            </a:r>
          </a:p>
          <a:p>
            <a:r>
              <a:rPr lang="en-US" dirty="0"/>
              <a:t>USDA-CRG National Scenic Area</a:t>
            </a:r>
          </a:p>
          <a:p>
            <a:r>
              <a:rPr lang="en-US" dirty="0"/>
              <a:t>Oregon SHPO</a:t>
            </a:r>
          </a:p>
          <a:p>
            <a:r>
              <a:rPr lang="en-US" dirty="0"/>
              <a:t>Washington State DAHP</a:t>
            </a:r>
          </a:p>
          <a:p>
            <a:r>
              <a:rPr lang="en-US" dirty="0"/>
              <a:t>Port of Hood River</a:t>
            </a:r>
          </a:p>
          <a:p>
            <a:endParaRPr lang="en-US" dirty="0"/>
          </a:p>
          <a:p>
            <a:endParaRPr lang="en-US" dirty="0"/>
          </a:p>
        </p:txBody>
      </p:sp>
      <p:pic>
        <p:nvPicPr>
          <p:cNvPr id="9" name="Picture 8">
            <a:extLst>
              <a:ext uri="{FF2B5EF4-FFF2-40B4-BE49-F238E27FC236}">
                <a16:creationId xmlns:a16="http://schemas.microsoft.com/office/drawing/2014/main" id="{5C573589-7B10-438E-8554-023DB4E1E54D}"/>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413962" y="2848494"/>
            <a:ext cx="5036819" cy="27106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49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Section 106 Agencies, Tribes, and Other Consulting Parties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4</a:t>
            </a:fld>
            <a:endParaRPr lang="en-US" dirty="0"/>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6206836" cy="4351338"/>
          </a:xfrm>
        </p:spPr>
        <p:txBody>
          <a:bodyPr>
            <a:normAutofit fontScale="92500" lnSpcReduction="10000"/>
          </a:bodyPr>
          <a:lstStyle/>
          <a:p>
            <a:r>
              <a:rPr lang="en-US" dirty="0"/>
              <a:t>Confederated Tribes of the Umatilla Indian Reservation </a:t>
            </a:r>
          </a:p>
          <a:p>
            <a:r>
              <a:rPr lang="en-US" dirty="0"/>
              <a:t>Confederated Tribes of the Warm Springs Reservation of Oregon</a:t>
            </a:r>
          </a:p>
          <a:p>
            <a:r>
              <a:rPr lang="en-US" dirty="0"/>
              <a:t>Confederated Tribes and Bands of the Yakama Nation </a:t>
            </a:r>
          </a:p>
          <a:p>
            <a:r>
              <a:rPr lang="en-US" dirty="0"/>
              <a:t>Nez Perce Tribe </a:t>
            </a:r>
          </a:p>
          <a:p>
            <a:r>
              <a:rPr lang="en-US" dirty="0"/>
              <a:t>Confederated Tribes of the Grand Ronde Community of Oregon</a:t>
            </a:r>
          </a:p>
          <a:p>
            <a:r>
              <a:rPr lang="en-US" dirty="0"/>
              <a:t>Confederated Tribes of Siletz Indians</a:t>
            </a:r>
          </a:p>
          <a:p>
            <a:r>
              <a:rPr lang="en-US" dirty="0"/>
              <a:t>Cowlitz Indian Tribe</a:t>
            </a:r>
          </a:p>
          <a:p>
            <a:endParaRPr lang="en-US" dirty="0"/>
          </a:p>
          <a:p>
            <a:endParaRPr lang="en-US" dirty="0"/>
          </a:p>
        </p:txBody>
      </p:sp>
      <p:pic>
        <p:nvPicPr>
          <p:cNvPr id="8" name="Picture 7" descr="A bridge over a body of water&#10;&#10;Description automatically generated">
            <a:extLst>
              <a:ext uri="{FF2B5EF4-FFF2-40B4-BE49-F238E27FC236}">
                <a16:creationId xmlns:a16="http://schemas.microsoft.com/office/drawing/2014/main" id="{4593D278-351D-4888-9F4F-DDFAF9B920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5036" y="2052729"/>
            <a:ext cx="4838604" cy="3628953"/>
          </a:xfrm>
          <a:prstGeom prst="rect">
            <a:avLst/>
          </a:prstGeom>
          <a:ln w="19050">
            <a:solidFill>
              <a:schemeClr val="tx1"/>
            </a:solidFill>
          </a:ln>
        </p:spPr>
      </p:pic>
    </p:spTree>
    <p:extLst>
      <p:ext uri="{BB962C8B-B14F-4D97-AF65-F5344CB8AC3E}">
        <p14:creationId xmlns:p14="http://schemas.microsoft.com/office/powerpoint/2010/main" val="122194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Section 106 Agencies, Tribes, and Other Consulting Parties (CPs)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5</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6206836" cy="4351338"/>
          </a:xfrm>
        </p:spPr>
        <p:txBody>
          <a:bodyPr>
            <a:normAutofit fontScale="70000" lnSpcReduction="20000"/>
          </a:bodyPr>
          <a:lstStyle/>
          <a:p>
            <a:r>
              <a:rPr lang="en-US" dirty="0">
                <a:solidFill>
                  <a:prstClr val="black"/>
                </a:solidFill>
              </a:rPr>
              <a:t>Columbia River Inter-Tribal Fish Commission</a:t>
            </a:r>
          </a:p>
          <a:p>
            <a:r>
              <a:rPr lang="en-US" dirty="0"/>
              <a:t>City of Hood River</a:t>
            </a:r>
          </a:p>
          <a:p>
            <a:r>
              <a:rPr lang="en-US" dirty="0"/>
              <a:t>City of White Salmon</a:t>
            </a:r>
          </a:p>
          <a:p>
            <a:r>
              <a:rPr lang="en-US" dirty="0"/>
              <a:t>Klickitat County</a:t>
            </a:r>
          </a:p>
          <a:p>
            <a:r>
              <a:rPr lang="en-US" dirty="0"/>
              <a:t>Hood River County</a:t>
            </a:r>
          </a:p>
          <a:p>
            <a:r>
              <a:rPr lang="en-US" dirty="0"/>
              <a:t>Historic Columbia River Highway Advisory Committee </a:t>
            </a:r>
          </a:p>
          <a:p>
            <a:r>
              <a:rPr lang="en-US" dirty="0"/>
              <a:t>History Museum of Hood River County</a:t>
            </a:r>
          </a:p>
          <a:p>
            <a:r>
              <a:rPr lang="en-US" dirty="0"/>
              <a:t>City of Hood River Landmarks Review Board</a:t>
            </a:r>
          </a:p>
          <a:p>
            <a:r>
              <a:rPr lang="en-US" dirty="0"/>
              <a:t>Klickitat County Historical Society </a:t>
            </a:r>
          </a:p>
          <a:p>
            <a:r>
              <a:rPr lang="en-US" dirty="0"/>
              <a:t>Gorge Heritage Museum/Western Klickitat County Historical Society</a:t>
            </a:r>
          </a:p>
          <a:p>
            <a:r>
              <a:rPr lang="en-US" dirty="0"/>
              <a:t>Washington Trust for Historic Preservation </a:t>
            </a:r>
          </a:p>
          <a:p>
            <a:endParaRPr lang="en-US" dirty="0"/>
          </a:p>
          <a:p>
            <a:endParaRPr lang="en-US" dirty="0"/>
          </a:p>
        </p:txBody>
      </p:sp>
      <p:pic>
        <p:nvPicPr>
          <p:cNvPr id="9" name="Picture 8">
            <a:extLst>
              <a:ext uri="{FF2B5EF4-FFF2-40B4-BE49-F238E27FC236}">
                <a16:creationId xmlns:a16="http://schemas.microsoft.com/office/drawing/2014/main" id="{7C3F7551-89C2-44DD-899F-FA9471D81C8F}"/>
              </a:ext>
            </a:extLst>
          </p:cNvPr>
          <p:cNvPicPr/>
          <p:nvPr/>
        </p:nvPicPr>
        <p:blipFill>
          <a:blip r:embed="rId4" cstate="email">
            <a:extLst>
              <a:ext uri="{28A0092B-C50C-407E-A947-70E740481C1C}">
                <a14:useLocalDpi xmlns:a14="http://schemas.microsoft.com/office/drawing/2010/main"/>
              </a:ext>
            </a:extLst>
          </a:blip>
          <a:stretch>
            <a:fillRect/>
          </a:stretch>
        </p:blipFill>
        <p:spPr>
          <a:xfrm>
            <a:off x="6640944" y="2490340"/>
            <a:ext cx="4934527" cy="2863009"/>
          </a:xfrm>
          <a:prstGeom prst="rect">
            <a:avLst/>
          </a:prstGeom>
        </p:spPr>
      </p:pic>
    </p:spTree>
    <p:extLst>
      <p:ext uri="{BB962C8B-B14F-4D97-AF65-F5344CB8AC3E}">
        <p14:creationId xmlns:p14="http://schemas.microsoft.com/office/powerpoint/2010/main" val="370586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6726"/>
            <a:ext cx="10515600" cy="1325563"/>
          </a:xfrm>
        </p:spPr>
        <p:txBody>
          <a:bodyPr/>
          <a:lstStyle/>
          <a:p>
            <a:r>
              <a:rPr lang="en-US" dirty="0">
                <a:solidFill>
                  <a:schemeClr val="bg1"/>
                </a:solidFill>
              </a:rPr>
              <a:t> Project Updates</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6</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6269182" cy="4351338"/>
          </a:xfrm>
        </p:spPr>
        <p:txBody>
          <a:bodyPr>
            <a:normAutofit fontScale="92500"/>
          </a:bodyPr>
          <a:lstStyle/>
          <a:p>
            <a:r>
              <a:rPr lang="en-US" dirty="0"/>
              <a:t>Consulting Party Updates</a:t>
            </a:r>
          </a:p>
          <a:p>
            <a:r>
              <a:rPr lang="en-US" dirty="0"/>
              <a:t>Repository for Feasibility Study &amp; 2003 Draft EIS:  </a:t>
            </a:r>
          </a:p>
          <a:p>
            <a:pPr marL="0" indent="0">
              <a:buNone/>
            </a:pPr>
            <a:r>
              <a:rPr lang="en-US" u="sng" dirty="0">
                <a:hlinkClick r:id="rId4"/>
              </a:rPr>
              <a:t>https://www.rtc.wa.gov/studies/sr35/</a:t>
            </a:r>
            <a:endParaRPr lang="en-US" dirty="0"/>
          </a:p>
          <a:p>
            <a:r>
              <a:rPr lang="en-US" dirty="0"/>
              <a:t>Publishing of Supplemental DEIS (Comments were due by January 4, 2021)</a:t>
            </a:r>
          </a:p>
          <a:p>
            <a:pPr marL="0" indent="0">
              <a:buNone/>
            </a:pPr>
            <a:r>
              <a:rPr lang="en-US" u="sng" dirty="0">
                <a:hlinkClick r:id="rId5"/>
              </a:rPr>
              <a:t>https://portofhoodriver.com/bridge/bridge-replacement-project/</a:t>
            </a:r>
            <a:r>
              <a:rPr lang="en-US" dirty="0"/>
              <a:t> </a:t>
            </a:r>
          </a:p>
          <a:p>
            <a:r>
              <a:rPr lang="en-US" dirty="0"/>
              <a:t>Combined Final EIS &amp; Record of Decision – December 2021</a:t>
            </a:r>
          </a:p>
        </p:txBody>
      </p:sp>
      <p:pic>
        <p:nvPicPr>
          <p:cNvPr id="10" name="Picture 9">
            <a:extLst>
              <a:ext uri="{FF2B5EF4-FFF2-40B4-BE49-F238E27FC236}">
                <a16:creationId xmlns:a16="http://schemas.microsoft.com/office/drawing/2014/main" id="{1C7BB37C-603B-4199-A031-12CC7B294C3F}"/>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7207826" y="2172711"/>
            <a:ext cx="4762501" cy="3365644"/>
          </a:xfrm>
          <a:prstGeom prst="rect">
            <a:avLst/>
          </a:prstGeom>
          <a:noFill/>
          <a:ln>
            <a:noFill/>
          </a:ln>
        </p:spPr>
      </p:pic>
    </p:spTree>
    <p:extLst>
      <p:ext uri="{BB962C8B-B14F-4D97-AF65-F5344CB8AC3E}">
        <p14:creationId xmlns:p14="http://schemas.microsoft.com/office/powerpoint/2010/main" val="311735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6418" y="46726"/>
            <a:ext cx="11346873" cy="1325563"/>
          </a:xfrm>
        </p:spPr>
        <p:txBody>
          <a:bodyPr/>
          <a:lstStyle/>
          <a:p>
            <a:r>
              <a:rPr lang="en-US" dirty="0">
                <a:solidFill>
                  <a:schemeClr val="bg1"/>
                </a:solidFill>
              </a:rPr>
              <a:t>Status of Consultation</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7</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5410200" cy="4351338"/>
          </a:xfrm>
        </p:spPr>
        <p:txBody>
          <a:bodyPr>
            <a:normAutofit/>
          </a:bodyPr>
          <a:lstStyle/>
          <a:p>
            <a:pPr lvl="1"/>
            <a:endParaRPr lang="en-US" dirty="0"/>
          </a:p>
          <a:p>
            <a:endParaRPr lang="en-US" dirty="0"/>
          </a:p>
          <a:p>
            <a:endParaRPr lang="en-US" dirty="0"/>
          </a:p>
        </p:txBody>
      </p:sp>
      <p:sp>
        <p:nvSpPr>
          <p:cNvPr id="8" name="Content Placeholder 3">
            <a:extLst>
              <a:ext uri="{FF2B5EF4-FFF2-40B4-BE49-F238E27FC236}">
                <a16:creationId xmlns:a16="http://schemas.microsoft.com/office/drawing/2014/main" id="{82723D25-4AB8-48A2-840F-9B909CB04E69}"/>
              </a:ext>
            </a:extLst>
          </p:cNvPr>
          <p:cNvSpPr txBox="1">
            <a:spLocks/>
          </p:cNvSpPr>
          <p:nvPr/>
        </p:nvSpPr>
        <p:spPr>
          <a:xfrm>
            <a:off x="6601691" y="1825625"/>
            <a:ext cx="54102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Section 106 Consultation 2019-2021</a:t>
            </a:r>
          </a:p>
          <a:p>
            <a:pPr lvl="1"/>
            <a:r>
              <a:rPr lang="en-US" dirty="0"/>
              <a:t>April 2019 – FHWA distributes invitations to Section 106 consultation</a:t>
            </a:r>
          </a:p>
          <a:p>
            <a:pPr lvl="1"/>
            <a:r>
              <a:rPr lang="en-US" dirty="0"/>
              <a:t>July 9, 2019 – APE letter from ODOT to SHPOs</a:t>
            </a:r>
          </a:p>
          <a:p>
            <a:pPr lvl="1"/>
            <a:r>
              <a:rPr lang="en-US" dirty="0"/>
              <a:t>July 15, 2019 – DAHP concurs w/ APE</a:t>
            </a:r>
          </a:p>
          <a:p>
            <a:pPr lvl="1"/>
            <a:r>
              <a:rPr lang="en-US" dirty="0"/>
              <a:t>July 15, 2019 – OR SHPO concurs w/APE</a:t>
            </a:r>
          </a:p>
          <a:p>
            <a:pPr lvl="1"/>
            <a:r>
              <a:rPr lang="en-US" dirty="0"/>
              <a:t>Oct. 2020 - Submittal of Preliminary/Draft Baseline and Built Environment reports to DAHP</a:t>
            </a:r>
          </a:p>
          <a:p>
            <a:pPr lvl="2"/>
            <a:r>
              <a:rPr lang="en-US" dirty="0"/>
              <a:t>October 21, 2020 – DAHP response w/ comments to be addressed (both archaeology and built env.)</a:t>
            </a:r>
          </a:p>
          <a:p>
            <a:pPr lvl="2"/>
            <a:r>
              <a:rPr lang="en-US" dirty="0"/>
              <a:t>October 28, 2020 – OR SHPO response w/ comments to be addressed</a:t>
            </a:r>
          </a:p>
          <a:p>
            <a:pPr lvl="2"/>
            <a:r>
              <a:rPr lang="en-US" dirty="0"/>
              <a:t>November 12, 2020 – OR SHPO response w/ comments to be addressed (built env.)</a:t>
            </a:r>
          </a:p>
          <a:p>
            <a:pPr lvl="2"/>
            <a:r>
              <a:rPr lang="en-US" dirty="0"/>
              <a:t>DAHP and Oregon SHPO concur with eligibility and effect findings (April 7, 2021; July 9, 2021)</a:t>
            </a:r>
          </a:p>
          <a:p>
            <a:endParaRPr lang="en-US" dirty="0"/>
          </a:p>
          <a:p>
            <a:endParaRPr lang="en-US" dirty="0"/>
          </a:p>
        </p:txBody>
      </p:sp>
      <p:pic>
        <p:nvPicPr>
          <p:cNvPr id="3" name="Picture 2">
            <a:extLst>
              <a:ext uri="{FF2B5EF4-FFF2-40B4-BE49-F238E27FC236}">
                <a16:creationId xmlns:a16="http://schemas.microsoft.com/office/drawing/2014/main" id="{79D08B58-74E8-4EA4-9909-421926E0E0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325" y="1901405"/>
            <a:ext cx="6348366" cy="3675782"/>
          </a:xfrm>
          <a:prstGeom prst="rect">
            <a:avLst/>
          </a:prstGeom>
        </p:spPr>
      </p:pic>
    </p:spTree>
    <p:extLst>
      <p:ext uri="{BB962C8B-B14F-4D97-AF65-F5344CB8AC3E}">
        <p14:creationId xmlns:p14="http://schemas.microsoft.com/office/powerpoint/2010/main" val="209407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6418" y="46726"/>
            <a:ext cx="11346873" cy="1325563"/>
          </a:xfrm>
        </p:spPr>
        <p:txBody>
          <a:bodyPr/>
          <a:lstStyle/>
          <a:p>
            <a:r>
              <a:rPr lang="en-US" dirty="0">
                <a:solidFill>
                  <a:schemeClr val="bg1"/>
                </a:solidFill>
              </a:rPr>
              <a:t>Status of Consultation</a:t>
            </a: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fld id="{15E1EE6C-38CD-44A2-840B-BB93E31A7890}" type="slidenum">
              <a:rPr lang="en-US" smtClean="0"/>
              <a:t>8</a:t>
            </a:fld>
            <a:endParaRPr lang="en-US"/>
          </a:p>
        </p:txBody>
      </p:sp>
      <p:pic>
        <p:nvPicPr>
          <p:cNvPr id="7" name="Picture 6">
            <a:extLst>
              <a:ext uri="{FF2B5EF4-FFF2-40B4-BE49-F238E27FC236}">
                <a16:creationId xmlns:a16="http://schemas.microsoft.com/office/drawing/2014/main" id="{5A06D54C-FA56-46FC-BB25-8FECB4A5A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56" y="5945137"/>
            <a:ext cx="1462088" cy="822424"/>
          </a:xfrm>
          <a:prstGeom prst="rect">
            <a:avLst/>
          </a:prstGeom>
        </p:spPr>
      </p:pic>
      <p:sp>
        <p:nvSpPr>
          <p:cNvPr id="4" name="Content Placeholder 3">
            <a:extLst>
              <a:ext uri="{FF2B5EF4-FFF2-40B4-BE49-F238E27FC236}">
                <a16:creationId xmlns:a16="http://schemas.microsoft.com/office/drawing/2014/main" id="{3F5402BC-91BE-4C31-8E0A-1998920F380B}"/>
              </a:ext>
            </a:extLst>
          </p:cNvPr>
          <p:cNvSpPr>
            <a:spLocks noGrp="1"/>
          </p:cNvSpPr>
          <p:nvPr>
            <p:ph idx="1"/>
          </p:nvPr>
        </p:nvSpPr>
        <p:spPr>
          <a:xfrm>
            <a:off x="838200" y="1825625"/>
            <a:ext cx="5410200" cy="4351338"/>
          </a:xfrm>
        </p:spPr>
        <p:txBody>
          <a:bodyPr>
            <a:normAutofit/>
          </a:bodyPr>
          <a:lstStyle/>
          <a:p>
            <a:pPr lvl="1"/>
            <a:endParaRPr lang="en-US" dirty="0"/>
          </a:p>
          <a:p>
            <a:endParaRPr lang="en-US" dirty="0"/>
          </a:p>
          <a:p>
            <a:endParaRPr lang="en-US" dirty="0"/>
          </a:p>
        </p:txBody>
      </p:sp>
      <p:sp>
        <p:nvSpPr>
          <p:cNvPr id="8" name="Content Placeholder 3">
            <a:extLst>
              <a:ext uri="{FF2B5EF4-FFF2-40B4-BE49-F238E27FC236}">
                <a16:creationId xmlns:a16="http://schemas.microsoft.com/office/drawing/2014/main" id="{82723D25-4AB8-48A2-840F-9B909CB04E69}"/>
              </a:ext>
            </a:extLst>
          </p:cNvPr>
          <p:cNvSpPr txBox="1">
            <a:spLocks/>
          </p:cNvSpPr>
          <p:nvPr/>
        </p:nvSpPr>
        <p:spPr>
          <a:xfrm>
            <a:off x="6601691" y="1825625"/>
            <a:ext cx="5410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Section 106 Consultation 2019-2021</a:t>
            </a:r>
          </a:p>
          <a:p>
            <a:r>
              <a:rPr lang="en-US" dirty="0"/>
              <a:t>Archaeological Resources Survey Report &amp; Archaeological Testing Report distributed to OR SHPO, DAHP, &amp; Tribes on June 22, 2021</a:t>
            </a:r>
          </a:p>
          <a:p>
            <a:r>
              <a:rPr lang="en-US"/>
              <a:t>Comments due </a:t>
            </a:r>
            <a:r>
              <a:rPr lang="en-US" dirty="0"/>
              <a:t>July 23, 2021</a:t>
            </a:r>
          </a:p>
          <a:p>
            <a:r>
              <a:rPr lang="en-US" dirty="0"/>
              <a:t>Roy Watters (ODOT) to follow up individually with OR SHPO, DAHP,  &amp; Tribes</a:t>
            </a:r>
          </a:p>
          <a:p>
            <a:endParaRPr lang="en-US" dirty="0"/>
          </a:p>
        </p:txBody>
      </p:sp>
      <p:pic>
        <p:nvPicPr>
          <p:cNvPr id="3" name="Picture 2">
            <a:extLst>
              <a:ext uri="{FF2B5EF4-FFF2-40B4-BE49-F238E27FC236}">
                <a16:creationId xmlns:a16="http://schemas.microsoft.com/office/drawing/2014/main" id="{79D08B58-74E8-4EA4-9909-421926E0E0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325" y="1901405"/>
            <a:ext cx="6348366" cy="3675782"/>
          </a:xfrm>
          <a:prstGeom prst="rect">
            <a:avLst/>
          </a:prstGeom>
        </p:spPr>
      </p:pic>
    </p:spTree>
    <p:extLst>
      <p:ext uri="{BB962C8B-B14F-4D97-AF65-F5344CB8AC3E}">
        <p14:creationId xmlns:p14="http://schemas.microsoft.com/office/powerpoint/2010/main" val="257291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5494D-7035-443B-BAE0-3F6A007CA941}"/>
              </a:ext>
            </a:extLst>
          </p:cNvPr>
          <p:cNvSpPr/>
          <p:nvPr/>
        </p:nvSpPr>
        <p:spPr>
          <a:xfrm>
            <a:off x="0" y="0"/>
            <a:ext cx="12192000" cy="1325563"/>
          </a:xfrm>
          <a:prstGeom prst="rect">
            <a:avLst/>
          </a:prstGeom>
          <a:solidFill>
            <a:srgbClr val="326667"/>
          </a:solidFill>
          <a:ln>
            <a:solidFill>
              <a:srgbClr val="386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5171" y="10630"/>
            <a:ext cx="11636829" cy="1325563"/>
          </a:xfrm>
        </p:spPr>
        <p:txBody>
          <a:bodyPr>
            <a:normAutofit/>
          </a:bodyPr>
          <a:lstStyle/>
          <a:p>
            <a:r>
              <a:rPr lang="en-US" sz="4000" dirty="0">
                <a:solidFill>
                  <a:srgbClr val="FFFFFF"/>
                </a:solidFill>
              </a:rPr>
              <a:t>Existing and Future Conditions </a:t>
            </a:r>
            <a:endParaRPr lang="en-US" sz="3200" i="1" dirty="0">
              <a:solidFill>
                <a:schemeClr val="bg1"/>
              </a:solidFill>
            </a:endParaRPr>
          </a:p>
        </p:txBody>
      </p:sp>
      <p:sp>
        <p:nvSpPr>
          <p:cNvPr id="5" name="Slide Number Placeholder 4">
            <a:extLst>
              <a:ext uri="{FF2B5EF4-FFF2-40B4-BE49-F238E27FC236}">
                <a16:creationId xmlns:a16="http://schemas.microsoft.com/office/drawing/2014/main" id="{CDB58D87-A5F1-4B0C-B307-AB90E1BD0A09}"/>
              </a:ext>
            </a:extLst>
          </p:cNvPr>
          <p:cNvSpPr>
            <a:spLocks noGrp="1"/>
          </p:cNvSpPr>
          <p:nvPr>
            <p:ph type="sldNum" sz="quarter" idx="12"/>
          </p:nvPr>
        </p:nvSpPr>
        <p:spPr>
          <a:xfrm>
            <a:off x="8610600"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1EE6C-38CD-44A2-840B-BB93E31A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picture of the Hood River bridge across the Columbia River with mountains in the background ">
            <a:extLst>
              <a:ext uri="{FF2B5EF4-FFF2-40B4-BE49-F238E27FC236}">
                <a16:creationId xmlns:a16="http://schemas.microsoft.com/office/drawing/2014/main" id="{E6E679DD-FD1F-4110-A743-5274E6ED857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60018" y="1245941"/>
            <a:ext cx="10876811" cy="2899407"/>
          </a:xfrm>
        </p:spPr>
      </p:pic>
      <p:sp>
        <p:nvSpPr>
          <p:cNvPr id="6" name="Content Placeholder 2">
            <a:extLst>
              <a:ext uri="{FF2B5EF4-FFF2-40B4-BE49-F238E27FC236}">
                <a16:creationId xmlns:a16="http://schemas.microsoft.com/office/drawing/2014/main" id="{4CB226EB-E54B-482F-979E-F24E5C38C396}"/>
              </a:ext>
            </a:extLst>
          </p:cNvPr>
          <p:cNvSpPr txBox="1">
            <a:spLocks/>
          </p:cNvSpPr>
          <p:nvPr/>
        </p:nvSpPr>
        <p:spPr>
          <a:xfrm>
            <a:off x="943230" y="3592517"/>
            <a:ext cx="1195536" cy="46257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a:t>Existing </a:t>
            </a:r>
            <a:endParaRPr lang="en-US" sz="2400"/>
          </a:p>
        </p:txBody>
      </p:sp>
      <p:pic>
        <p:nvPicPr>
          <p:cNvPr id="7" name="Content Placeholder 7" descr="A picture of the Hood River bridge across the Columbia River with mountains in the background ">
            <a:extLst>
              <a:ext uri="{FF2B5EF4-FFF2-40B4-BE49-F238E27FC236}">
                <a16:creationId xmlns:a16="http://schemas.microsoft.com/office/drawing/2014/main" id="{EC18A4B7-DAC4-43F3-839B-D887C39007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0018" y="4055096"/>
            <a:ext cx="10876811" cy="2802904"/>
          </a:xfrm>
          <a:prstGeom prst="rect">
            <a:avLst/>
          </a:prstGeom>
        </p:spPr>
      </p:pic>
      <p:sp>
        <p:nvSpPr>
          <p:cNvPr id="9" name="Content Placeholder 2">
            <a:extLst>
              <a:ext uri="{FF2B5EF4-FFF2-40B4-BE49-F238E27FC236}">
                <a16:creationId xmlns:a16="http://schemas.microsoft.com/office/drawing/2014/main" id="{590F0826-A977-4476-A1DA-3F269F288FCD}"/>
              </a:ext>
            </a:extLst>
          </p:cNvPr>
          <p:cNvSpPr txBox="1">
            <a:spLocks/>
          </p:cNvSpPr>
          <p:nvPr/>
        </p:nvSpPr>
        <p:spPr>
          <a:xfrm>
            <a:off x="838200" y="6384791"/>
            <a:ext cx="1195536" cy="46257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a:t>Future </a:t>
            </a:r>
            <a:endParaRPr lang="en-US" sz="2400"/>
          </a:p>
        </p:txBody>
      </p:sp>
    </p:spTree>
    <p:extLst>
      <p:ext uri="{BB962C8B-B14F-4D97-AF65-F5344CB8AC3E}">
        <p14:creationId xmlns:p14="http://schemas.microsoft.com/office/powerpoint/2010/main" val="2389337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EDE8019506B04BB347556E9A759AB1" ma:contentTypeVersion="13" ma:contentTypeDescription="Create a new document." ma:contentTypeScope="" ma:versionID="49d31c522cfdefded5f3e29225930445">
  <xsd:schema xmlns:xsd="http://www.w3.org/2001/XMLSchema" xmlns:xs="http://www.w3.org/2001/XMLSchema" xmlns:p="http://schemas.microsoft.com/office/2006/metadata/properties" xmlns:ns3="54f9b345-5c33-44fa-8ea4-f558c353225e" xmlns:ns4="2a0afc89-6a3a-4d2f-8dc7-bceb26889a65" targetNamespace="http://schemas.microsoft.com/office/2006/metadata/properties" ma:root="true" ma:fieldsID="d159b08ef43aff0a1fa1848ca7fe72e3" ns3:_="" ns4:_="">
    <xsd:import namespace="54f9b345-5c33-44fa-8ea4-f558c353225e"/>
    <xsd:import namespace="2a0afc89-6a3a-4d2f-8dc7-bceb26889a6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9b345-5c33-44fa-8ea4-f558c3532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0afc89-6a3a-4d2f-8dc7-bceb26889a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076520-A8B2-4298-9FC0-53DC6C070072}">
  <ds:schemaRefs>
    <ds:schemaRef ds:uri="http://schemas.microsoft.com/sharepoint/v3/contenttype/forms"/>
  </ds:schemaRefs>
</ds:datastoreItem>
</file>

<file path=customXml/itemProps2.xml><?xml version="1.0" encoding="utf-8"?>
<ds:datastoreItem xmlns:ds="http://schemas.openxmlformats.org/officeDocument/2006/customXml" ds:itemID="{7901D325-E5C0-43A5-819F-107CA0080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f9b345-5c33-44fa-8ea4-f558c353225e"/>
    <ds:schemaRef ds:uri="2a0afc89-6a3a-4d2f-8dc7-bceb26889a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27E7A3-2C78-4B7F-BA23-FFA6E76CA49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4f9b345-5c33-44fa-8ea4-f558c353225e"/>
    <ds:schemaRef ds:uri="http://purl.org/dc/elements/1.1/"/>
    <ds:schemaRef ds:uri="http://schemas.microsoft.com/office/2006/metadata/properties"/>
    <ds:schemaRef ds:uri="2a0afc89-6a3a-4d2f-8dc7-bceb26889a6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1605</TotalTime>
  <Words>2320</Words>
  <Application>Microsoft Office PowerPoint</Application>
  <PresentationFormat>Widescreen</PresentationFormat>
  <Paragraphs>234</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Section 106 Consulting Party Meeting</vt:lpstr>
      <vt:lpstr>Agenda</vt:lpstr>
      <vt:lpstr>Section 106 Agencies, Tribes, and Other Consulting Parties</vt:lpstr>
      <vt:lpstr>Section 106 Agencies, Tribes, and Other Consulting Parties</vt:lpstr>
      <vt:lpstr>Section 106 Agencies, Tribes, and Other Consulting Parties (CPs)</vt:lpstr>
      <vt:lpstr> Project Updates</vt:lpstr>
      <vt:lpstr>Status of Consultation</vt:lpstr>
      <vt:lpstr>Status of Consultation</vt:lpstr>
      <vt:lpstr>Existing and Future Conditions </vt:lpstr>
      <vt:lpstr> Project Agreement Consultation Schedule (Accomplished) </vt:lpstr>
      <vt:lpstr>Project Agreement for Adverse Effect to the Hood River – White Salmon Interstate Bridge</vt:lpstr>
      <vt:lpstr>Adaptations to Bridge Design</vt:lpstr>
      <vt:lpstr>Adaptations to Bridge Design: Art/Cultural Expressions</vt:lpstr>
      <vt:lpstr>Use of Historic Bridge Components</vt:lpstr>
      <vt:lpstr>Historic American Engineering Record</vt:lpstr>
      <vt:lpstr>Historic American Engineering Record</vt:lpstr>
      <vt:lpstr> Interpretive Panels (Locations &amp; Content)</vt:lpstr>
      <vt:lpstr>Museum Exhibits</vt:lpstr>
      <vt:lpstr>Documentation/Publication of Columbia River Crossings</vt:lpstr>
      <vt:lpstr>NRHP - Multiple Property Documentation Form – Oregon/Washington Interstate Bridges </vt:lpstr>
      <vt:lpstr> Project Agreement Consultation Schedule (Moving Forward) </vt:lpstr>
      <vt:lpstr>For the Future</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Working Group</dc:title>
  <dc:creator>Pressentin, Anne</dc:creator>
  <cp:lastModifiedBy>Kevin Greenwood</cp:lastModifiedBy>
  <cp:revision>94</cp:revision>
  <dcterms:created xsi:type="dcterms:W3CDTF">2020-09-15T23:29:20Z</dcterms:created>
  <dcterms:modified xsi:type="dcterms:W3CDTF">2021-07-14T22:17:14Z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0x0101001CEDE8019506B04BB347556E9A759AB1</vt:lpwstr>
  </property>
</Properties>
</file>